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2"/>
  </p:notesMasterIdLst>
  <p:handoutMasterIdLst>
    <p:handoutMasterId r:id="rId43"/>
  </p:handoutMasterIdLst>
  <p:sldIdLst>
    <p:sldId id="382" r:id="rId5"/>
    <p:sldId id="426" r:id="rId6"/>
    <p:sldId id="430" r:id="rId7"/>
    <p:sldId id="427" r:id="rId8"/>
    <p:sldId id="428" r:id="rId9"/>
    <p:sldId id="403" r:id="rId10"/>
    <p:sldId id="404" r:id="rId11"/>
    <p:sldId id="405" r:id="rId12"/>
    <p:sldId id="406" r:id="rId13"/>
    <p:sldId id="437" r:id="rId14"/>
    <p:sldId id="407" r:id="rId15"/>
    <p:sldId id="408" r:id="rId16"/>
    <p:sldId id="409" r:id="rId17"/>
    <p:sldId id="422" r:id="rId18"/>
    <p:sldId id="431" r:id="rId19"/>
    <p:sldId id="432" r:id="rId20"/>
    <p:sldId id="433" r:id="rId21"/>
    <p:sldId id="385" r:id="rId22"/>
    <p:sldId id="438" r:id="rId23"/>
    <p:sldId id="386" r:id="rId24"/>
    <p:sldId id="423" r:id="rId25"/>
    <p:sldId id="439" r:id="rId26"/>
    <p:sldId id="410" r:id="rId27"/>
    <p:sldId id="411" r:id="rId28"/>
    <p:sldId id="412" r:id="rId29"/>
    <p:sldId id="413" r:id="rId30"/>
    <p:sldId id="424" r:id="rId31"/>
    <p:sldId id="440" r:id="rId32"/>
    <p:sldId id="387" r:id="rId33"/>
    <p:sldId id="435" r:id="rId34"/>
    <p:sldId id="436" r:id="rId35"/>
    <p:sldId id="418" r:id="rId36"/>
    <p:sldId id="419" r:id="rId37"/>
    <p:sldId id="420" r:id="rId38"/>
    <p:sldId id="421" r:id="rId39"/>
    <p:sldId id="402" r:id="rId40"/>
    <p:sldId id="429" r:id="rId41"/>
  </p:sldIdLst>
  <p:sldSz cx="12188825"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965" autoAdjust="0"/>
    <p:restoredTop sz="94581" autoAdjust="0"/>
  </p:normalViewPr>
  <p:slideViewPr>
    <p:cSldViewPr showGuides="1">
      <p:cViewPr varScale="1">
        <p:scale>
          <a:sx n="115" d="100"/>
          <a:sy n="115" d="100"/>
        </p:scale>
        <p:origin x="224" y="208"/>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howGuides="1">
      <p:cViewPr varScale="1">
        <p:scale>
          <a:sx n="79" d="100"/>
          <a:sy n="79" d="100"/>
        </p:scale>
        <p:origin x="249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1/20/21</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1/20/21</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1</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82290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10</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959241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11</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522400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12</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599674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13</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547299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14</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981908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15</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450112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16</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4253047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17</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165816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1A6E4C19-2146-4247-AF62-35622782CEE5}" type="slidenum">
              <a:rPr lang="en-US" altLang="en-US" sz="1200" smtClean="0"/>
              <a:pPr/>
              <a:t>18</a:t>
            </a:fld>
            <a:endParaRPr lang="en-US" altLang="en-US"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15737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1A6E4C19-2146-4247-AF62-35622782CEE5}" type="slidenum">
              <a:rPr lang="en-US" altLang="en-US" sz="1200" smtClean="0"/>
              <a:pPr/>
              <a:t>19</a:t>
            </a:fld>
            <a:endParaRPr lang="en-US" altLang="en-US"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522252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67346B9A-934F-47E7-AA28-859C3A4D48AF}" type="slidenum">
              <a:rPr lang="en-US" altLang="en-US" sz="1200" smtClean="0"/>
              <a:pPr/>
              <a:t>2</a:t>
            </a:fld>
            <a:endParaRPr lang="en-US" altLang="en-US"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a:t>Note the difference between the two recurrences. Students often confuse these!</a:t>
            </a:r>
          </a:p>
          <a:p>
            <a:endParaRPr lang="en-US" altLang="en-US"/>
          </a:p>
          <a:p>
            <a:r>
              <a:rPr lang="en-US" altLang="en-US"/>
              <a:t>F(n) = F(n-1) n</a:t>
            </a:r>
          </a:p>
          <a:p>
            <a:r>
              <a:rPr lang="en-US" altLang="en-US"/>
              <a:t>F(0) = 1</a:t>
            </a:r>
          </a:p>
          <a:p>
            <a:endParaRPr lang="en-US" altLang="en-US"/>
          </a:p>
          <a:p>
            <a:r>
              <a:rPr lang="en-US" altLang="en-US"/>
              <a:t>for the values of n!</a:t>
            </a:r>
          </a:p>
          <a:p>
            <a:r>
              <a:rPr lang="en-US" altLang="en-US"/>
              <a:t>------------</a:t>
            </a:r>
          </a:p>
          <a:p>
            <a:endParaRPr lang="en-US" altLang="en-US"/>
          </a:p>
          <a:p>
            <a:r>
              <a:rPr lang="en-US" altLang="en-US"/>
              <a:t>M(n) =M(n-1) + 1</a:t>
            </a:r>
          </a:p>
          <a:p>
            <a:r>
              <a:rPr lang="en-US" altLang="en-US"/>
              <a:t>M(0) = 0</a:t>
            </a:r>
          </a:p>
          <a:p>
            <a:endParaRPr lang="en-US" altLang="en-US"/>
          </a:p>
          <a:p>
            <a:r>
              <a:rPr lang="en-US" altLang="en-US"/>
              <a:t>for the number of multiplications made by this algorithm</a:t>
            </a:r>
          </a:p>
        </p:txBody>
      </p:sp>
    </p:spTree>
    <p:extLst>
      <p:ext uri="{BB962C8B-B14F-4D97-AF65-F5344CB8AC3E}">
        <p14:creationId xmlns:p14="http://schemas.microsoft.com/office/powerpoint/2010/main" val="655552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7F08C83F-4EE8-4D10-B822-3D328CD1A5B7}" type="slidenum">
              <a:rPr lang="en-US" altLang="en-US" sz="1200" smtClean="0"/>
              <a:pPr/>
              <a:t>20</a:t>
            </a:fld>
            <a:endParaRPr lang="en-US" altLang="en-US"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219382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E35C26E-EA8C-42F4-A729-18DBC859D486}" type="slidenum">
              <a:rPr lang="en-US" altLang="en-US" sz="1200" smtClean="0"/>
              <a:pPr/>
              <a:t>21</a:t>
            </a:fld>
            <a:endParaRPr lang="en-US" alt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016119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E35C26E-EA8C-42F4-A729-18DBC859D486}" type="slidenum">
              <a:rPr lang="en-US" altLang="en-US" sz="1200" smtClean="0"/>
              <a:pPr/>
              <a:t>22</a:t>
            </a:fld>
            <a:endParaRPr lang="en-US" alt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194438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23</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852259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24</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224094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25</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081242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26</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38966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27</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6179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28</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124021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E35C26E-EA8C-42F4-A729-18DBC859D486}" type="slidenum">
              <a:rPr lang="en-US" altLang="en-US" sz="1200" smtClean="0"/>
              <a:pPr/>
              <a:t>29</a:t>
            </a:fld>
            <a:endParaRPr lang="en-US" alt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127224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67346B9A-934F-47E7-AA28-859C3A4D48AF}" type="slidenum">
              <a:rPr lang="en-US" altLang="en-US" sz="1200" smtClean="0"/>
              <a:pPr/>
              <a:t>3</a:t>
            </a:fld>
            <a:endParaRPr lang="en-US" altLang="en-US"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a:t>Note the difference between the two recurrences. Students often confuse these!</a:t>
            </a:r>
          </a:p>
          <a:p>
            <a:endParaRPr lang="en-US" altLang="en-US"/>
          </a:p>
          <a:p>
            <a:r>
              <a:rPr lang="en-US" altLang="en-US"/>
              <a:t>F(n) = F(n-1) n</a:t>
            </a:r>
          </a:p>
          <a:p>
            <a:r>
              <a:rPr lang="en-US" altLang="en-US"/>
              <a:t>F(0) = 1</a:t>
            </a:r>
          </a:p>
          <a:p>
            <a:endParaRPr lang="en-US" altLang="en-US"/>
          </a:p>
          <a:p>
            <a:r>
              <a:rPr lang="en-US" altLang="en-US"/>
              <a:t>for the values of n!</a:t>
            </a:r>
          </a:p>
          <a:p>
            <a:r>
              <a:rPr lang="en-US" altLang="en-US"/>
              <a:t>------------</a:t>
            </a:r>
          </a:p>
          <a:p>
            <a:endParaRPr lang="en-US" altLang="en-US"/>
          </a:p>
          <a:p>
            <a:r>
              <a:rPr lang="en-US" altLang="en-US"/>
              <a:t>M(n) =M(n-1) + 1</a:t>
            </a:r>
          </a:p>
          <a:p>
            <a:r>
              <a:rPr lang="en-US" altLang="en-US"/>
              <a:t>M(0) = 0</a:t>
            </a:r>
          </a:p>
          <a:p>
            <a:endParaRPr lang="en-US" altLang="en-US"/>
          </a:p>
          <a:p>
            <a:r>
              <a:rPr lang="en-US" altLang="en-US"/>
              <a:t>for the number of multiplications made by this algorithm</a:t>
            </a:r>
          </a:p>
        </p:txBody>
      </p:sp>
    </p:spTree>
    <p:extLst>
      <p:ext uri="{BB962C8B-B14F-4D97-AF65-F5344CB8AC3E}">
        <p14:creationId xmlns:p14="http://schemas.microsoft.com/office/powerpoint/2010/main" val="2877777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30</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801307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31</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184564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39CC8AE8-48F6-4FAD-B88F-C1FF5A495F7B}" type="slidenum">
              <a:rPr lang="en-US" altLang="en-US" sz="1200" smtClean="0"/>
              <a:pPr/>
              <a:t>32</a:t>
            </a:fld>
            <a:endParaRPr lang="en-US" alt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575680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39CC8AE8-48F6-4FAD-B88F-C1FF5A495F7B}" type="slidenum">
              <a:rPr lang="en-US" altLang="en-US" sz="1200" smtClean="0"/>
              <a:pPr/>
              <a:t>33</a:t>
            </a:fld>
            <a:endParaRPr lang="en-US" alt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8936295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39CC8AE8-48F6-4FAD-B88F-C1FF5A495F7B}" type="slidenum">
              <a:rPr lang="en-US" altLang="en-US" sz="1200" smtClean="0"/>
              <a:pPr/>
              <a:t>34</a:t>
            </a:fld>
            <a:endParaRPr lang="en-US" alt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730690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39CC8AE8-48F6-4FAD-B88F-C1FF5A495F7B}" type="slidenum">
              <a:rPr lang="en-US" altLang="en-US" sz="1200" smtClean="0"/>
              <a:pPr/>
              <a:t>35</a:t>
            </a:fld>
            <a:endParaRPr lang="en-US" alt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483326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D0CEFBF6-27EC-48B0-8CAD-885ED9C76F7E}" type="slidenum">
              <a:rPr lang="en-US" altLang="en-US" sz="1200" smtClean="0"/>
              <a:pPr/>
              <a:t>36</a:t>
            </a:fld>
            <a:endParaRPr lang="en-US" altLang="en-US" sz="12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3997299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D0CEFBF6-27EC-48B0-8CAD-885ED9C76F7E}" type="slidenum">
              <a:rPr lang="en-US" altLang="en-US" sz="1200" smtClean="0"/>
              <a:pPr/>
              <a:t>37</a:t>
            </a:fld>
            <a:endParaRPr lang="en-US" altLang="en-US" sz="12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3745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67346B9A-934F-47E7-AA28-859C3A4D48AF}" type="slidenum">
              <a:rPr lang="en-US" altLang="en-US" sz="1200" smtClean="0"/>
              <a:pPr/>
              <a:t>4</a:t>
            </a:fld>
            <a:endParaRPr lang="en-US" altLang="en-US"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a:t>Note the difference between the two recurrences. Students often confuse these!</a:t>
            </a:r>
          </a:p>
          <a:p>
            <a:endParaRPr lang="en-US" altLang="en-US"/>
          </a:p>
          <a:p>
            <a:r>
              <a:rPr lang="en-US" altLang="en-US"/>
              <a:t>F(n) = F(n-1) n</a:t>
            </a:r>
          </a:p>
          <a:p>
            <a:r>
              <a:rPr lang="en-US" altLang="en-US"/>
              <a:t>F(0) = 1</a:t>
            </a:r>
          </a:p>
          <a:p>
            <a:endParaRPr lang="en-US" altLang="en-US"/>
          </a:p>
          <a:p>
            <a:r>
              <a:rPr lang="en-US" altLang="en-US"/>
              <a:t>for the values of n!</a:t>
            </a:r>
          </a:p>
          <a:p>
            <a:r>
              <a:rPr lang="en-US" altLang="en-US"/>
              <a:t>------------</a:t>
            </a:r>
          </a:p>
          <a:p>
            <a:endParaRPr lang="en-US" altLang="en-US"/>
          </a:p>
          <a:p>
            <a:r>
              <a:rPr lang="en-US" altLang="en-US"/>
              <a:t>M(n) =M(n-1) + 1</a:t>
            </a:r>
          </a:p>
          <a:p>
            <a:r>
              <a:rPr lang="en-US" altLang="en-US"/>
              <a:t>M(0) = 0</a:t>
            </a:r>
          </a:p>
          <a:p>
            <a:endParaRPr lang="en-US" altLang="en-US"/>
          </a:p>
          <a:p>
            <a:r>
              <a:rPr lang="en-US" altLang="en-US"/>
              <a:t>for the number of multiplications made by this algorithm</a:t>
            </a:r>
          </a:p>
        </p:txBody>
      </p:sp>
    </p:spTree>
    <p:extLst>
      <p:ext uri="{BB962C8B-B14F-4D97-AF65-F5344CB8AC3E}">
        <p14:creationId xmlns:p14="http://schemas.microsoft.com/office/powerpoint/2010/main" val="1274799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67346B9A-934F-47E7-AA28-859C3A4D48AF}" type="slidenum">
              <a:rPr lang="en-US" altLang="en-US" sz="1200" smtClean="0"/>
              <a:pPr/>
              <a:t>5</a:t>
            </a:fld>
            <a:endParaRPr lang="en-US" altLang="en-US"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en-US"/>
              <a:t>Note the difference between the two recurrences. Students often confuse these!</a:t>
            </a:r>
          </a:p>
          <a:p>
            <a:endParaRPr lang="en-US" altLang="en-US"/>
          </a:p>
          <a:p>
            <a:r>
              <a:rPr lang="en-US" altLang="en-US"/>
              <a:t>F(n) = F(n-1) n</a:t>
            </a:r>
          </a:p>
          <a:p>
            <a:r>
              <a:rPr lang="en-US" altLang="en-US"/>
              <a:t>F(0) = 1</a:t>
            </a:r>
          </a:p>
          <a:p>
            <a:endParaRPr lang="en-US" altLang="en-US"/>
          </a:p>
          <a:p>
            <a:r>
              <a:rPr lang="en-US" altLang="en-US"/>
              <a:t>for the values of n!</a:t>
            </a:r>
          </a:p>
          <a:p>
            <a:r>
              <a:rPr lang="en-US" altLang="en-US"/>
              <a:t>------------</a:t>
            </a:r>
          </a:p>
          <a:p>
            <a:endParaRPr lang="en-US" altLang="en-US"/>
          </a:p>
          <a:p>
            <a:r>
              <a:rPr lang="en-US" altLang="en-US"/>
              <a:t>M(n) =M(n-1) + 1</a:t>
            </a:r>
          </a:p>
          <a:p>
            <a:r>
              <a:rPr lang="en-US" altLang="en-US"/>
              <a:t>M(0) = 0</a:t>
            </a:r>
          </a:p>
          <a:p>
            <a:endParaRPr lang="en-US" altLang="en-US"/>
          </a:p>
          <a:p>
            <a:r>
              <a:rPr lang="en-US" altLang="en-US"/>
              <a:t>for the number of multiplications made by this algorithm</a:t>
            </a:r>
          </a:p>
        </p:txBody>
      </p:sp>
    </p:spTree>
    <p:extLst>
      <p:ext uri="{BB962C8B-B14F-4D97-AF65-F5344CB8AC3E}">
        <p14:creationId xmlns:p14="http://schemas.microsoft.com/office/powerpoint/2010/main" val="3676261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6</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68028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7</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318558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8</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2785205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EA631ABC-7899-4CD6-9151-0A14930E3397}" type="slidenum">
              <a:rPr lang="en-US" altLang="en-US" sz="1200" smtClean="0"/>
              <a:pPr/>
              <a:t>9</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a:p>
        </p:txBody>
      </p:sp>
    </p:spTree>
    <p:extLst>
      <p:ext uri="{BB962C8B-B14F-4D97-AF65-F5344CB8AC3E}">
        <p14:creationId xmlns:p14="http://schemas.microsoft.com/office/powerpoint/2010/main" val="1460967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b="1" cap="none" spc="0">
                <a:ln w="9525">
                  <a:noFill/>
                  <a:prstDash val="solid"/>
                </a:ln>
                <a:solidFill>
                  <a:schemeClr val="tx1"/>
                </a:solidFill>
                <a:effectLst/>
              </a:defRPr>
            </a:lvl1pPr>
          </a:lstStyle>
          <a:p>
            <a:r>
              <a:rPr lang="en-US"/>
              <a:t>Click to edit Master title style</a:t>
            </a:r>
            <a:endParaRPr dirty="0"/>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b="1"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sz="1100"/>
            </a:lvl1pPr>
          </a:lstStyle>
          <a:p>
            <a:fld id="{1D2498CD-A622-4ACC-98D8-8365C1B868F0}" type="datetime1">
              <a:rPr lang="en-US" smtClean="0"/>
              <a:pPr/>
              <a:t>1/20/21</a:t>
            </a:fld>
            <a:endParaRPr lang="en-US" dirty="0"/>
          </a:p>
        </p:txBody>
      </p:sp>
      <p:sp>
        <p:nvSpPr>
          <p:cNvPr id="8" name="Footer Placeholder 7"/>
          <p:cNvSpPr>
            <a:spLocks noGrp="1"/>
          </p:cNvSpPr>
          <p:nvPr>
            <p:ph type="ftr" sz="quarter" idx="11"/>
          </p:nvPr>
        </p:nvSpPr>
        <p:spPr/>
        <p:txBody>
          <a:bodyPr/>
          <a:lstStyle>
            <a:lvl1pPr>
              <a:defRPr sz="1100"/>
            </a:lvl1pPr>
          </a:lstStyle>
          <a:p>
            <a:r>
              <a:rPr lang="en-US" dirty="0"/>
              <a:t>Add a footer</a:t>
            </a:r>
          </a:p>
        </p:txBody>
      </p:sp>
      <p:sp>
        <p:nvSpPr>
          <p:cNvPr id="9" name="Slide Number Placeholder 8"/>
          <p:cNvSpPr>
            <a:spLocks noGrp="1"/>
          </p:cNvSpPr>
          <p:nvPr>
            <p:ph type="sldNum" sz="quarter" idx="12"/>
          </p:nvPr>
        </p:nvSpPr>
        <p:spPr/>
        <p:txBody>
          <a:bodyPr/>
          <a:lstStyle>
            <a:lvl1pPr>
              <a:defRPr sz="1100"/>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6EB2CF6B-193C-4CEB-9860-F1C5F0818FA3}" type="datetime1">
              <a:rPr lang="en-US" smtClean="0"/>
              <a:t>1/20/21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139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856CBC3-4EDC-4C84-BDD0-15F2AD890B92}" type="datetime1">
              <a:rPr lang="en-US" smtClean="0"/>
              <a:t>1/20/21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68930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588" y="228600"/>
            <a:ext cx="10115032" cy="685800"/>
          </a:xfrm>
        </p:spPr>
        <p:txBody>
          <a:bodyPr/>
          <a:lstStyle/>
          <a:p>
            <a:r>
              <a:rPr lang="en-US"/>
              <a:t>Click to edit Master title style</a:t>
            </a:r>
          </a:p>
        </p:txBody>
      </p:sp>
      <p:sp>
        <p:nvSpPr>
          <p:cNvPr id="3" name="Text Placeholder 2"/>
          <p:cNvSpPr>
            <a:spLocks noGrp="1"/>
          </p:cNvSpPr>
          <p:nvPr>
            <p:ph type="body" sz="half" idx="1"/>
          </p:nvPr>
        </p:nvSpPr>
        <p:spPr>
          <a:xfrm>
            <a:off x="812589" y="1266825"/>
            <a:ext cx="5434184"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49920" y="1266825"/>
            <a:ext cx="5434184"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dt" sz="half" idx="10"/>
          </p:nvPr>
        </p:nvSpPr>
        <p:spPr/>
        <p:txBody>
          <a:bodyPr/>
          <a:lstStyle>
            <a:lvl1pPr>
              <a:defRPr/>
            </a:lvl1pPr>
          </a:lstStyle>
          <a:p>
            <a:pPr>
              <a:defRPr/>
            </a:pPr>
            <a:endParaRPr lang="en-US"/>
          </a:p>
        </p:txBody>
      </p:sp>
    </p:spTree>
    <p:extLst>
      <p:ext uri="{BB962C8B-B14F-4D97-AF65-F5344CB8AC3E}">
        <p14:creationId xmlns:p14="http://schemas.microsoft.com/office/powerpoint/2010/main" val="3032175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EBF3DB-CE40-42F4-BAF4-5D73D1160093}" type="datetime1">
              <a:rPr lang="en-US" smtClean="0"/>
              <a:t>1/20/21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effectLst/>
              </a:defRPr>
            </a:lvl1pPr>
          </a:lstStyle>
          <a:p>
            <a:r>
              <a:rPr lang="en-US"/>
              <a:t>Click to edit Master title style</a:t>
            </a:r>
            <a:endParaRPr dirty="0"/>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3ECA6E5-33C6-44C3-9324-1BC5DF93F43F}" type="datetime1">
              <a:rPr lang="en-US" smtClean="0"/>
              <a:t>1/20/21</a:t>
            </a:fld>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69967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9C9C1D9-07E1-4387-AF34-89EE2802766D}" type="datetime1">
              <a:rPr lang="en-US" smtClean="0"/>
              <a:t>1/20/21</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4618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769E85B-B39A-43E9-82DE-E3279D984288}" type="datetime1">
              <a:rPr lang="en-US" smtClean="0"/>
              <a:t>1/20/21</a:t>
            </a:fld>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8119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D0270C95-D35D-47FC-816D-E56328637043}" type="datetime1">
              <a:rPr lang="en-US" smtClean="0"/>
              <a:t>1/20/21</a:t>
            </a:fld>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105458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151163A7-695C-4C09-B334-6924060F5B71}" type="datetime1">
              <a:rPr lang="en-US" smtClean="0"/>
              <a:t>1/20/21</a:t>
            </a:fld>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3084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C5B6D02-49B3-41C1-9893-391F698AE757}" type="datetime1">
              <a:rPr lang="en-US" smtClean="0"/>
              <a:t>1/20/21</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dirty="0"/>
          </a:p>
        </p:txBody>
      </p:sp>
    </p:spTree>
    <p:extLst>
      <p:ext uri="{BB962C8B-B14F-4D97-AF65-F5344CB8AC3E}">
        <p14:creationId xmlns:p14="http://schemas.microsoft.com/office/powerpoint/2010/main" val="4655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7D91AC91-90B4-40B7-917F-BAE86E369F96}" type="datetime1">
              <a:rPr lang="en-US" smtClean="0"/>
              <a:t>1/20/21</a:t>
            </a:fld>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851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4">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a:ln>
            <a:noFill/>
          </a:ln>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BB4AB525-F3F4-481A-B8D5-B732FA9EB082}" type="datetime1">
              <a:rPr lang="en-US" smtClean="0"/>
              <a:pPr/>
              <a:t>1/20/21</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5.w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9.jpeg"/><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9.jpeg"/><Relationship Id="rId5" Type="http://schemas.openxmlformats.org/officeDocument/2006/relationships/image" Target="../media/image1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110.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png"/><Relationship Id="rId5" Type="http://schemas.openxmlformats.org/officeDocument/2006/relationships/image" Target="../media/image18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32.xml"/><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3.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9289032" cy="792088"/>
          </a:xfrm>
        </p:spPr>
        <p:txBody>
          <a:bodyPr>
            <a:noAutofit/>
          </a:bodyPr>
          <a:lstStyle/>
          <a:p>
            <a:pPr>
              <a:defRPr/>
            </a:pPr>
            <a:r>
              <a:rPr lang="en-US" dirty="0"/>
              <a:t>Plan for Analysis of Recursive Algorithms</a:t>
            </a:r>
          </a:p>
        </p:txBody>
      </p:sp>
      <p:sp>
        <p:nvSpPr>
          <p:cNvPr id="309251" name="Rectangle 3"/>
          <p:cNvSpPr>
            <a:spLocks noGrp="1" noChangeArrowheads="1"/>
          </p:cNvSpPr>
          <p:nvPr>
            <p:ph idx="1"/>
          </p:nvPr>
        </p:nvSpPr>
        <p:spPr>
          <a:xfrm>
            <a:off x="1197868" y="1628800"/>
            <a:ext cx="9995342" cy="4536504"/>
          </a:xfrm>
        </p:spPr>
        <p:txBody>
          <a:bodyPr>
            <a:normAutofit/>
          </a:bodyPr>
          <a:lstStyle/>
          <a:p>
            <a:pPr marL="457200" indent="-457200">
              <a:lnSpc>
                <a:spcPct val="100000"/>
              </a:lnSpc>
              <a:buFont typeface="+mj-lt"/>
              <a:buAutoNum type="arabicPeriod"/>
              <a:defRPr/>
            </a:pPr>
            <a:r>
              <a:rPr lang="en-US" dirty="0">
                <a:latin typeface="Arial" panose="020B0604020202020204" pitchFamily="34" charset="0"/>
                <a:cs typeface="Arial" panose="020B0604020202020204" pitchFamily="34" charset="0"/>
              </a:rPr>
              <a:t>Decide on  a parameter indicating an input’s size.</a:t>
            </a:r>
          </a:p>
          <a:p>
            <a:pPr marL="457200" indent="-457200">
              <a:lnSpc>
                <a:spcPct val="100000"/>
              </a:lnSpc>
              <a:buFont typeface="+mj-lt"/>
              <a:buAutoNum type="arabicPeriod"/>
              <a:defRPr/>
            </a:pPr>
            <a:r>
              <a:rPr lang="en-US" dirty="0">
                <a:latin typeface="Arial" panose="020B0604020202020204" pitchFamily="34" charset="0"/>
                <a:cs typeface="Arial" panose="020B0604020202020204" pitchFamily="34" charset="0"/>
              </a:rPr>
              <a:t>Identify the algorithm’s basic operation. </a:t>
            </a:r>
          </a:p>
          <a:p>
            <a:pPr marL="457200" indent="-457200">
              <a:lnSpc>
                <a:spcPct val="100000"/>
              </a:lnSpc>
              <a:buFont typeface="+mj-lt"/>
              <a:buAutoNum type="arabicPeriod"/>
              <a:defRPr/>
            </a:pPr>
            <a:r>
              <a:rPr lang="en-US" dirty="0">
                <a:latin typeface="Arial" panose="020B0604020202020204" pitchFamily="34" charset="0"/>
                <a:cs typeface="Arial" panose="020B0604020202020204" pitchFamily="34" charset="0"/>
              </a:rPr>
              <a:t>Check whether the number of times the basic operation is executed may vary on different inputs of the same size.  (If it may, the worst, average, and best cases must be investigated separately.)</a:t>
            </a:r>
          </a:p>
          <a:p>
            <a:pPr marL="457200" indent="-457200">
              <a:lnSpc>
                <a:spcPct val="100000"/>
              </a:lnSpc>
              <a:buFont typeface="+mj-lt"/>
              <a:buAutoNum type="arabicPeriod"/>
              <a:defRPr/>
            </a:pPr>
            <a:r>
              <a:rPr lang="en-US" dirty="0">
                <a:latin typeface="Arial" panose="020B0604020202020204" pitchFamily="34" charset="0"/>
                <a:cs typeface="Arial" panose="020B0604020202020204" pitchFamily="34" charset="0"/>
              </a:rPr>
              <a:t>Set up a recurrence relation with an appropriate initial condition expressing the number of times the basic operation is executed.</a:t>
            </a:r>
          </a:p>
          <a:p>
            <a:pPr marL="457200" indent="-457200">
              <a:lnSpc>
                <a:spcPct val="100000"/>
              </a:lnSpc>
              <a:buFont typeface="+mj-lt"/>
              <a:buAutoNum type="arabicPeriod"/>
              <a:defRPr/>
            </a:pPr>
            <a:r>
              <a:rPr lang="en-US" dirty="0">
                <a:latin typeface="Arial" panose="020B0604020202020204" pitchFamily="34" charset="0"/>
                <a:cs typeface="Arial" panose="020B0604020202020204" pitchFamily="34" charset="0"/>
              </a:rPr>
              <a:t>Solve the recurrence by backward substitutions or other methods, and determine the efficiency class.</a:t>
            </a:r>
          </a:p>
        </p:txBody>
      </p:sp>
      <p:pic>
        <p:nvPicPr>
          <p:cNvPr id="2" name="Audio 1">
            <a:hlinkClick r:id="" action="ppaction://media"/>
            <a:extLst>
              <a:ext uri="{FF2B5EF4-FFF2-40B4-BE49-F238E27FC236}">
                <a16:creationId xmlns:a16="http://schemas.microsoft.com/office/drawing/2014/main" id="{D1938F4F-5EC8-BD40-AD4C-492FA2D80F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80044">
        <p:fade/>
      </p:transition>
    </mc:Choice>
    <mc:Fallback>
      <p:transition spd="med" advTm="800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mc:AlternateContent xmlns:mc="http://schemas.openxmlformats.org/markup-compatibility/2006" xmlns:a14="http://schemas.microsoft.com/office/drawing/2010/main">
        <mc:Choice Requires="a14">
          <p:sp>
            <p:nvSpPr>
              <p:cNvPr id="309251" name="Rectangle 3"/>
              <p:cNvSpPr>
                <a:spLocks noGrp="1" noChangeArrowheads="1"/>
              </p:cNvSpPr>
              <p:nvPr>
                <p:ph idx="1"/>
              </p:nvPr>
            </p:nvSpPr>
            <p:spPr>
              <a:xfrm>
                <a:off x="1125860" y="1844824"/>
                <a:ext cx="9793088" cy="4248472"/>
              </a:xfrm>
            </p:spPr>
            <p:txBody>
              <a:bodyPr>
                <a:normAutofit lnSpcReduction="10000"/>
              </a:bodyPr>
              <a:lstStyle/>
              <a:p>
                <a:pPr marL="0" indent="0">
                  <a:buNone/>
                </a:pPr>
                <a:r>
                  <a:rPr lang="en-CA" dirty="0">
                    <a:latin typeface="Arial" panose="020B0604020202020204" pitchFamily="34" charset="0"/>
                    <a:cs typeface="Arial" panose="020B0604020202020204" pitchFamily="34" charset="0"/>
                  </a:rPr>
                  <a:t>Two methods of backward substitution</a:t>
                </a:r>
              </a:p>
              <a:p>
                <a:r>
                  <a:rPr lang="en-US" i="1" dirty="0">
                    <a:latin typeface="Arial" panose="020B0604020202020204" pitchFamily="34" charset="0"/>
                    <a:cs typeface="Arial" panose="020B0604020202020204" pitchFamily="34" charset="0"/>
                  </a:rPr>
                  <a:t>Method 1</a:t>
                </a:r>
                <a:r>
                  <a:rPr lang="en-US" dirty="0">
                    <a:latin typeface="Arial" panose="020B0604020202020204" pitchFamily="34" charset="0"/>
                    <a:cs typeface="Arial" panose="020B0604020202020204" pitchFamily="34" charset="0"/>
                  </a:rPr>
                  <a:t> is used to solve recurrences of the form </a:t>
                </a:r>
              </a:p>
              <a:p>
                <a:pPr marL="0" indent="0">
                  <a:buNone/>
                </a:pPr>
                <a:r>
                  <a:rPr lang="en-US" dirty="0">
                    <a:latin typeface="Arial" panose="020B0604020202020204" pitchFamily="34" charset="0"/>
                    <a:cs typeface="Arial" panose="020B0604020202020204" pitchFamily="34" charset="0"/>
                  </a:rPr>
                  <a:t>                             x(n) = </a:t>
                </a:r>
                <a:r>
                  <a:rPr lang="en-US" i="1"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x(n-1) + f(n) </a:t>
                </a:r>
              </a:p>
              <a:p>
                <a:pPr marL="0" indent="0">
                  <a:buNone/>
                </a:pPr>
                <a:r>
                  <a:rPr lang="en-US" dirty="0">
                    <a:latin typeface="Arial" panose="020B0604020202020204" pitchFamily="34" charset="0"/>
                    <a:cs typeface="Arial" panose="020B0604020202020204" pitchFamily="34" charset="0"/>
                  </a:rPr>
                  <a:t>   where </a:t>
                </a:r>
                <a:r>
                  <a:rPr lang="en-CA" i="1" dirty="0">
                    <a:latin typeface="Arial" panose="020B0604020202020204" pitchFamily="34" charset="0"/>
                    <a:cs typeface="Arial" panose="020B0604020202020204" pitchFamily="34" charset="0"/>
                  </a:rPr>
                  <a:t>a is an integer, a</a:t>
                </a:r>
                <a:r>
                  <a:rPr lang="en-CA" dirty="0">
                    <a:latin typeface="Arial" panose="020B0604020202020204" pitchFamily="34" charset="0"/>
                    <a:cs typeface="Arial" panose="020B0604020202020204" pitchFamily="34" charset="0"/>
                  </a:rPr>
                  <a:t> </a:t>
                </a:r>
                <a14:m>
                  <m:oMath xmlns:m="http://schemas.openxmlformats.org/officeDocument/2006/math">
                    <m:r>
                      <a:rPr lang="en-CA" i="1">
                        <a:latin typeface="Cambria Math" panose="02040503050406030204" pitchFamily="18" charset="0"/>
                        <a:ea typeface="Cambria Math" panose="02040503050406030204" pitchFamily="18" charset="0"/>
                        <a:cs typeface="Arial" panose="020B0604020202020204" pitchFamily="34" charset="0"/>
                      </a:rPr>
                      <m:t>≥</m:t>
                    </m:r>
                  </m:oMath>
                </a14:m>
                <a:r>
                  <a:rPr lang="en-CA" dirty="0">
                    <a:latin typeface="Arial" panose="020B0604020202020204" pitchFamily="34" charset="0"/>
                    <a:cs typeface="Arial" panose="020B0604020202020204" pitchFamily="34" charset="0"/>
                  </a:rPr>
                  <a:t> 1 </a:t>
                </a:r>
                <a:r>
                  <a:rPr lang="en-US" dirty="0">
                    <a:latin typeface="Arial" panose="020B0604020202020204" pitchFamily="34" charset="0"/>
                    <a:cs typeface="Arial" panose="020B0604020202020204" pitchFamily="34" charset="0"/>
                  </a:rPr>
                  <a:t>and f(n) is a function of n.</a:t>
                </a:r>
              </a:p>
              <a:p>
                <a:r>
                  <a:rPr lang="en-US" i="1" dirty="0">
                    <a:latin typeface="Arial" panose="020B0604020202020204" pitchFamily="34" charset="0"/>
                    <a:cs typeface="Arial" panose="020B0604020202020204" pitchFamily="34" charset="0"/>
                  </a:rPr>
                  <a:t>Method 2</a:t>
                </a:r>
                <a:r>
                  <a:rPr lang="en-US" dirty="0">
                    <a:latin typeface="Arial" panose="020B0604020202020204" pitchFamily="34" charset="0"/>
                    <a:cs typeface="Arial" panose="020B0604020202020204" pitchFamily="34" charset="0"/>
                  </a:rPr>
                  <a:t> is used to solve recurrences of the form </a:t>
                </a:r>
              </a:p>
              <a:p>
                <a:pPr marL="0" indent="0">
                  <a:buNone/>
                </a:pPr>
                <a:r>
                  <a:rPr lang="en-US" dirty="0">
                    <a:latin typeface="Arial" panose="020B0604020202020204" pitchFamily="34" charset="0"/>
                    <a:cs typeface="Arial" panose="020B0604020202020204" pitchFamily="34" charset="0"/>
                  </a:rPr>
                  <a:t>                             x(n) = </a:t>
                </a:r>
                <a:r>
                  <a:rPr lang="en-US" i="1"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x(n/</a:t>
                </a:r>
                <a:r>
                  <a:rPr lang="en-US" i="1" dirty="0">
                    <a:latin typeface="Arial" panose="020B0604020202020204" pitchFamily="34" charset="0"/>
                    <a:cs typeface="Arial" panose="020B0604020202020204" pitchFamily="34" charset="0"/>
                  </a:rPr>
                  <a:t>b</a:t>
                </a:r>
                <a:r>
                  <a:rPr lang="en-US" dirty="0">
                    <a:latin typeface="Arial" panose="020B0604020202020204" pitchFamily="34" charset="0"/>
                    <a:cs typeface="Arial" panose="020B0604020202020204" pitchFamily="34" charset="0"/>
                  </a:rPr>
                  <a:t>) + f(n) </a:t>
                </a:r>
              </a:p>
              <a:p>
                <a:pPr marL="0" indent="0">
                  <a:buNone/>
                </a:pPr>
                <a:r>
                  <a:rPr lang="en-US" dirty="0">
                    <a:latin typeface="Arial" panose="020B0604020202020204" pitchFamily="34" charset="0"/>
                    <a:cs typeface="Arial" panose="020B0604020202020204" pitchFamily="34" charset="0"/>
                  </a:rPr>
                  <a:t>   where </a:t>
                </a:r>
                <a:r>
                  <a:rPr lang="en-CA" i="1" dirty="0">
                    <a:latin typeface="Arial" panose="020B0604020202020204" pitchFamily="34" charset="0"/>
                    <a:cs typeface="Arial" panose="020B0604020202020204" pitchFamily="34" charset="0"/>
                  </a:rPr>
                  <a:t>a </a:t>
                </a:r>
                <a:r>
                  <a:rPr lang="en-CA" dirty="0">
                    <a:latin typeface="Arial" panose="020B0604020202020204" pitchFamily="34" charset="0"/>
                    <a:cs typeface="Arial" panose="020B0604020202020204" pitchFamily="34" charset="0"/>
                  </a:rPr>
                  <a:t>and</a:t>
                </a:r>
                <a:r>
                  <a:rPr lang="en-CA" i="1" dirty="0">
                    <a:latin typeface="Arial" panose="020B0604020202020204" pitchFamily="34" charset="0"/>
                    <a:cs typeface="Arial" panose="020B0604020202020204" pitchFamily="34" charset="0"/>
                  </a:rPr>
                  <a:t> b </a:t>
                </a:r>
                <a:r>
                  <a:rPr lang="en-CA" dirty="0">
                    <a:latin typeface="Arial" panose="020B0604020202020204" pitchFamily="34" charset="0"/>
                    <a:cs typeface="Arial" panose="020B0604020202020204" pitchFamily="34" charset="0"/>
                  </a:rPr>
                  <a:t>are integers</a:t>
                </a:r>
                <a:r>
                  <a:rPr lang="en-CA" i="1" dirty="0">
                    <a:latin typeface="Arial" panose="020B0604020202020204" pitchFamily="34" charset="0"/>
                    <a:cs typeface="Arial" panose="020B0604020202020204" pitchFamily="34" charset="0"/>
                  </a:rPr>
                  <a:t>, a</a:t>
                </a:r>
                <a14:m>
                  <m:oMath xmlns:m="http://schemas.openxmlformats.org/officeDocument/2006/math">
                    <m:r>
                      <a:rPr lang="en-CA" i="1">
                        <a:latin typeface="Cambria Math" panose="02040503050406030204" pitchFamily="18" charset="0"/>
                        <a:ea typeface="Cambria Math" panose="02040503050406030204" pitchFamily="18" charset="0"/>
                        <a:cs typeface="Arial" panose="020B0604020202020204" pitchFamily="34" charset="0"/>
                      </a:rPr>
                      <m:t>≥</m:t>
                    </m:r>
                  </m:oMath>
                </a14:m>
                <a:r>
                  <a:rPr lang="en-CA" dirty="0">
                    <a:latin typeface="Arial" panose="020B0604020202020204" pitchFamily="34" charset="0"/>
                    <a:cs typeface="Arial" panose="020B0604020202020204" pitchFamily="34" charset="0"/>
                  </a:rPr>
                  <a:t>1, </a:t>
                </a:r>
                <a:r>
                  <a:rPr lang="en-CA" i="1" dirty="0">
                    <a:latin typeface="Arial" panose="020B0604020202020204" pitchFamily="34" charset="0"/>
                    <a:cs typeface="Arial" panose="020B0604020202020204" pitchFamily="34" charset="0"/>
                  </a:rPr>
                  <a:t>b</a:t>
                </a:r>
                <a14:m>
                  <m:oMath xmlns:m="http://schemas.openxmlformats.org/officeDocument/2006/math">
                    <m:r>
                      <a:rPr lang="en-CA" i="1">
                        <a:latin typeface="Cambria Math" panose="02040503050406030204" pitchFamily="18" charset="0"/>
                        <a:ea typeface="Cambria Math" panose="02040503050406030204" pitchFamily="18" charset="0"/>
                        <a:cs typeface="Arial" panose="020B0604020202020204" pitchFamily="34" charset="0"/>
                      </a:rPr>
                      <m:t>≥</m:t>
                    </m:r>
                  </m:oMath>
                </a14:m>
                <a:r>
                  <a:rPr lang="en-CA" dirty="0">
                    <a:latin typeface="Arial" panose="020B0604020202020204" pitchFamily="34" charset="0"/>
                    <a:cs typeface="Arial" panose="020B0604020202020204" pitchFamily="34" charset="0"/>
                  </a:rPr>
                  <a:t>2,  </a:t>
                </a:r>
                <a:r>
                  <a:rPr lang="en-US" dirty="0">
                    <a:latin typeface="Arial" panose="020B0604020202020204" pitchFamily="34" charset="0"/>
                    <a:cs typeface="Arial" panose="020B0604020202020204" pitchFamily="34" charset="0"/>
                  </a:rPr>
                  <a:t>and f(n) is a function of n.</a:t>
                </a:r>
              </a:p>
              <a:p>
                <a:pPr marL="0" indent="0">
                  <a:buNone/>
                </a:pPr>
                <a:r>
                  <a:rPr lang="en-US" dirty="0">
                    <a:latin typeface="Arial" panose="020B0604020202020204" pitchFamily="34" charset="0"/>
                    <a:cs typeface="Arial" panose="020B0604020202020204" pitchFamily="34" charset="0"/>
                  </a:rPr>
                  <a:t> </a:t>
                </a:r>
              </a:p>
            </p:txBody>
          </p:sp>
        </mc:Choice>
        <mc:Fallback xmlns="">
          <p:sp>
            <p:nvSpPr>
              <p:cNvPr id="309251" name="Rectangle 3"/>
              <p:cNvSpPr>
                <a:spLocks noGrp="1" noRot="1" noChangeAspect="1" noMove="1" noResize="1" noEditPoints="1" noAdjustHandles="1" noChangeArrowheads="1" noChangeShapeType="1" noTextEdit="1"/>
              </p:cNvSpPr>
              <p:nvPr>
                <p:ph idx="1"/>
              </p:nvPr>
            </p:nvSpPr>
            <p:spPr>
              <a:xfrm>
                <a:off x="1125860" y="1844824"/>
                <a:ext cx="9793088" cy="4248472"/>
              </a:xfrm>
              <a:blipFill>
                <a:blip r:embed="rId5"/>
                <a:stretch>
                  <a:fillRect l="-996" t="-2726"/>
                </a:stretch>
              </a:blipFill>
            </p:spPr>
            <p:txBody>
              <a:bodyPr/>
              <a:lstStyle/>
              <a:p>
                <a:r>
                  <a:rPr lang="en-CA">
                    <a:noFill/>
                  </a:rPr>
                  <a:t> </a:t>
                </a:r>
              </a:p>
            </p:txBody>
          </p:sp>
        </mc:Fallback>
      </mc:AlternateContent>
      <p:pic>
        <p:nvPicPr>
          <p:cNvPr id="3" name="Audio 2">
            <a:hlinkClick r:id="" action="ppaction://media"/>
            <a:extLst>
              <a:ext uri="{FF2B5EF4-FFF2-40B4-BE49-F238E27FC236}">
                <a16:creationId xmlns:a16="http://schemas.microsoft.com/office/drawing/2014/main" id="{FFED1644-0B7F-8B42-9E1B-6FCACB4FCE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968636196"/>
      </p:ext>
    </p:extLst>
  </p:cSld>
  <p:clrMapOvr>
    <a:masterClrMapping/>
  </p:clrMapOvr>
  <mc:AlternateContent xmlns:mc="http://schemas.openxmlformats.org/markup-compatibility/2006">
    <mc:Choice xmlns:p14="http://schemas.microsoft.com/office/powerpoint/2010/main" Requires="p14">
      <p:transition spd="med" p14:dur="700" advTm="107886">
        <p:fade/>
      </p:transition>
    </mc:Choice>
    <mc:Fallback>
      <p:transition spd="med" advTm="1078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p:sp>
        <p:nvSpPr>
          <p:cNvPr id="309251" name="Rectangle 3"/>
          <p:cNvSpPr>
            <a:spLocks noGrp="1" noChangeArrowheads="1"/>
          </p:cNvSpPr>
          <p:nvPr>
            <p:ph idx="1"/>
          </p:nvPr>
        </p:nvSpPr>
        <p:spPr>
          <a:xfrm>
            <a:off x="621804" y="1124744"/>
            <a:ext cx="10945216" cy="5472608"/>
          </a:xfrm>
        </p:spPr>
        <p:txBody>
          <a:bodyPr>
            <a:normAutofit lnSpcReduction="10000"/>
          </a:bodyPr>
          <a:lstStyle/>
          <a:p>
            <a:pPr marL="0" indent="0">
              <a:buNone/>
            </a:pPr>
            <a:r>
              <a:rPr lang="en-CA" dirty="0">
                <a:latin typeface="Arial" panose="020B0604020202020204" pitchFamily="34" charset="0"/>
                <a:cs typeface="Arial" panose="020B0604020202020204" pitchFamily="34" charset="0"/>
              </a:rPr>
              <a:t>Backward Substitution Method 1</a:t>
            </a:r>
          </a:p>
          <a:p>
            <a:pPr marL="0" indent="0">
              <a:buNone/>
            </a:pPr>
            <a:r>
              <a:rPr lang="en-US" dirty="0">
                <a:latin typeface="Arial" panose="020B0604020202020204" pitchFamily="34" charset="0"/>
                <a:cs typeface="Arial" panose="020B0604020202020204" pitchFamily="34" charset="0"/>
              </a:rPr>
              <a:t>This method is used to solve recurrences of the form  x(n) = </a:t>
            </a:r>
            <a:r>
              <a:rPr lang="en-US" i="1"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x(n-1) + f(n). </a:t>
            </a:r>
          </a:p>
          <a:p>
            <a:pPr marL="0" indent="0">
              <a:buNone/>
            </a:pPr>
            <a:r>
              <a:rPr lang="en-US" dirty="0">
                <a:latin typeface="Arial" panose="020B0604020202020204" pitchFamily="34" charset="0"/>
                <a:cs typeface="Arial" panose="020B0604020202020204" pitchFamily="34" charset="0"/>
              </a:rPr>
              <a:t> </a:t>
            </a:r>
            <a:r>
              <a:rPr lang="en-CA" dirty="0">
                <a:latin typeface="Arial" panose="020B0604020202020204" pitchFamily="34" charset="0"/>
                <a:cs typeface="Arial" panose="020B0604020202020204" pitchFamily="34" charset="0"/>
              </a:rPr>
              <a:t>Example recurrence and initial condition:</a:t>
            </a:r>
          </a:p>
          <a:p>
            <a:pPr marL="0" indent="0">
              <a:buNone/>
            </a:pPr>
            <a:r>
              <a:rPr lang="en-US" dirty="0">
                <a:latin typeface="Arial" panose="020B0604020202020204" pitchFamily="34" charset="0"/>
                <a:cs typeface="Arial" panose="020B0604020202020204" pitchFamily="34" charset="0"/>
              </a:rPr>
              <a:t>                              x(n) = x(n-1) + 1                                                                (3)</a:t>
            </a:r>
          </a:p>
          <a:p>
            <a:pPr marL="0" indent="0">
              <a:buNone/>
            </a:pPr>
            <a:r>
              <a:rPr lang="en-US" dirty="0">
                <a:latin typeface="Arial" panose="020B0604020202020204" pitchFamily="34" charset="0"/>
                <a:cs typeface="Arial" panose="020B0604020202020204" pitchFamily="34" charset="0"/>
              </a:rPr>
              <a:t>                              x(0) = 0                                                                             (4)          </a:t>
            </a:r>
          </a:p>
          <a:p>
            <a:r>
              <a:rPr lang="en-US" dirty="0">
                <a:latin typeface="Arial" panose="020B0604020202020204" pitchFamily="34" charset="0"/>
                <a:cs typeface="Arial" panose="020B0604020202020204" pitchFamily="34" charset="0"/>
              </a:rPr>
              <a:t>Start with the recurrence equation in (3).</a:t>
            </a:r>
          </a:p>
          <a:p>
            <a:r>
              <a:rPr lang="en-US" dirty="0">
                <a:latin typeface="Arial" panose="020B0604020202020204" pitchFamily="34" charset="0"/>
                <a:cs typeface="Arial" panose="020B0604020202020204" pitchFamily="34" charset="0"/>
              </a:rPr>
              <a:t>Express x(n) in terms of x(n − 2):</a:t>
            </a:r>
          </a:p>
          <a:p>
            <a:pPr marL="231775" lvl="1" indent="0">
              <a:buNone/>
            </a:pPr>
            <a:r>
              <a:rPr lang="en-US" dirty="0">
                <a:latin typeface="Arial" panose="020B0604020202020204" pitchFamily="34" charset="0"/>
                <a:cs typeface="Arial" panose="020B0604020202020204" pitchFamily="34" charset="0"/>
              </a:rPr>
              <a:t>1. Express x(n − 1) in terms of x(n − 2):</a:t>
            </a:r>
          </a:p>
          <a:p>
            <a:pPr marL="239712" lvl="1" indent="0">
              <a:buNone/>
            </a:pPr>
            <a:r>
              <a:rPr lang="pt-BR" dirty="0">
                <a:latin typeface="Arial" panose="020B0604020202020204" pitchFamily="34" charset="0"/>
                <a:cs typeface="Arial" panose="020B0604020202020204" pitchFamily="34" charset="0"/>
              </a:rPr>
              <a:t>                          x(n − 1) = x(n − 2) + 1                                                                                </a:t>
            </a:r>
            <a:r>
              <a:rPr lang="pt-BR" sz="2400" dirty="0">
                <a:latin typeface="Arial" panose="020B0604020202020204" pitchFamily="34" charset="0"/>
                <a:cs typeface="Arial" panose="020B0604020202020204" pitchFamily="34" charset="0"/>
              </a:rPr>
              <a:t>(9)</a:t>
            </a:r>
          </a:p>
          <a:p>
            <a:pPr marL="231775" lvl="1" indent="0">
              <a:buNone/>
            </a:pPr>
            <a:r>
              <a:rPr lang="en-US" dirty="0">
                <a:latin typeface="Arial" panose="020B0604020202020204" pitchFamily="34" charset="0"/>
                <a:cs typeface="Arial" panose="020B0604020202020204" pitchFamily="34" charset="0"/>
              </a:rPr>
              <a:t>2. Substitute (9) into (3) and simplify</a:t>
            </a:r>
          </a:p>
          <a:p>
            <a:pPr marL="239712" lvl="1" indent="0">
              <a:buNone/>
            </a:pPr>
            <a:r>
              <a:rPr lang="pt-BR" dirty="0">
                <a:latin typeface="Arial" panose="020B0604020202020204" pitchFamily="34" charset="0"/>
                <a:cs typeface="Arial" panose="020B0604020202020204" pitchFamily="34" charset="0"/>
              </a:rPr>
              <a:t>                          x(n) = [x(n − 2) + 1] + 1 = x(n − 2) + 2                                                      </a:t>
            </a:r>
            <a:r>
              <a:rPr lang="pt-BR" sz="2400" dirty="0">
                <a:latin typeface="Arial" panose="020B0604020202020204" pitchFamily="34" charset="0"/>
                <a:cs typeface="Arial" panose="020B0604020202020204" pitchFamily="34" charset="0"/>
              </a:rPr>
              <a:t>(10)</a:t>
            </a:r>
          </a:p>
        </p:txBody>
      </p:sp>
      <p:pic>
        <p:nvPicPr>
          <p:cNvPr id="5" name="Audio 4">
            <a:hlinkClick r:id="" action="ppaction://media"/>
            <a:extLst>
              <a:ext uri="{FF2B5EF4-FFF2-40B4-BE49-F238E27FC236}">
                <a16:creationId xmlns:a16="http://schemas.microsoft.com/office/drawing/2014/main" id="{57E1BCE1-16AE-E34A-931D-BBD0AC2C2A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276749374"/>
      </p:ext>
    </p:extLst>
  </p:cSld>
  <p:clrMapOvr>
    <a:masterClrMapping/>
  </p:clrMapOvr>
  <mc:AlternateContent xmlns:mc="http://schemas.openxmlformats.org/markup-compatibility/2006">
    <mc:Choice xmlns:p14="http://schemas.microsoft.com/office/powerpoint/2010/main" Requires="p14">
      <p:transition spd="med" p14:dur="700" advTm="89245">
        <p:fade/>
      </p:transition>
    </mc:Choice>
    <mc:Fallback>
      <p:transition spd="med" advTm="892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p:sp>
        <p:nvSpPr>
          <p:cNvPr id="309251" name="Rectangle 3"/>
          <p:cNvSpPr>
            <a:spLocks noGrp="1" noChangeArrowheads="1"/>
          </p:cNvSpPr>
          <p:nvPr>
            <p:ph idx="1"/>
          </p:nvPr>
        </p:nvSpPr>
        <p:spPr>
          <a:xfrm>
            <a:off x="621804" y="1124744"/>
            <a:ext cx="10945216" cy="4824536"/>
          </a:xfrm>
        </p:spPr>
        <p:txBody>
          <a:bodyPr>
            <a:normAutofit/>
          </a:bodyPr>
          <a:lstStyle/>
          <a:p>
            <a:pPr marL="0" indent="0">
              <a:buNone/>
            </a:pPr>
            <a:r>
              <a:rPr lang="en-US" dirty="0">
                <a:latin typeface="Arial" panose="020B0604020202020204" pitchFamily="34" charset="0"/>
                <a:cs typeface="Arial" panose="020B0604020202020204" pitchFamily="34" charset="0"/>
              </a:rPr>
              <a:t>Backward Substitution Method 1 (cont.)</a:t>
            </a:r>
          </a:p>
          <a:p>
            <a:r>
              <a:rPr lang="pt-BR" dirty="0">
                <a:latin typeface="Arial" panose="020B0604020202020204" pitchFamily="34" charset="0"/>
                <a:cs typeface="Arial" panose="020B0604020202020204" pitchFamily="34" charset="0"/>
              </a:rPr>
              <a:t> We have expressed x(n) in terms of x(n-2) in previous step:</a:t>
            </a:r>
          </a:p>
          <a:p>
            <a:pPr marL="0" indent="0">
              <a:buNone/>
            </a:pPr>
            <a:r>
              <a:rPr lang="pt-BR" dirty="0">
                <a:latin typeface="Arial" panose="020B0604020202020204" pitchFamily="34" charset="0"/>
                <a:cs typeface="Arial" panose="020B0604020202020204" pitchFamily="34" charset="0"/>
              </a:rPr>
              <a:t>                           x(n) = x(n − 2) + 2                                                                (10)</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Then express x(n) in term of x(n − 3):</a:t>
            </a:r>
          </a:p>
          <a:p>
            <a:pPr marL="231775" lvl="1" indent="0">
              <a:buNone/>
            </a:pPr>
            <a:r>
              <a:rPr lang="en-US" dirty="0">
                <a:latin typeface="Arial" panose="020B0604020202020204" pitchFamily="34" charset="0"/>
                <a:cs typeface="Arial" panose="020B0604020202020204" pitchFamily="34" charset="0"/>
              </a:rPr>
              <a:t>1. Express x(n − 2) in term of x(n − 3):</a:t>
            </a:r>
          </a:p>
          <a:p>
            <a:pPr marL="239712" lvl="1" indent="0">
              <a:buNone/>
            </a:pPr>
            <a:r>
              <a:rPr lang="pt-BR" dirty="0">
                <a:latin typeface="Arial" panose="020B0604020202020204" pitchFamily="34" charset="0"/>
                <a:cs typeface="Arial" panose="020B0604020202020204" pitchFamily="34" charset="0"/>
              </a:rPr>
              <a:t>                        x(n − 2) = x(n − 3) + 1                                                                                   (11)</a:t>
            </a:r>
          </a:p>
          <a:p>
            <a:pPr marL="231775" lvl="1" indent="0">
              <a:buNone/>
            </a:pPr>
            <a:r>
              <a:rPr lang="en-US" dirty="0">
                <a:latin typeface="Arial" panose="020B0604020202020204" pitchFamily="34" charset="0"/>
                <a:cs typeface="Arial" panose="020B0604020202020204" pitchFamily="34" charset="0"/>
              </a:rPr>
              <a:t>2. Substitute (11) into (10) to obtain</a:t>
            </a:r>
          </a:p>
          <a:p>
            <a:pPr marL="239712" lvl="1" indent="0">
              <a:buNone/>
            </a:pPr>
            <a:r>
              <a:rPr lang="pt-BR" dirty="0">
                <a:latin typeface="Arial" panose="020B0604020202020204" pitchFamily="34" charset="0"/>
                <a:cs typeface="Arial" panose="020B0604020202020204" pitchFamily="34" charset="0"/>
              </a:rPr>
              <a:t>                       x(n) = [x(n − 3) + 1] + 2 = x(n − 3) + 3                                                           (12)</a:t>
            </a:r>
          </a:p>
          <a:p>
            <a:r>
              <a:rPr lang="en-US" dirty="0">
                <a:latin typeface="Arial" panose="020B0604020202020204" pitchFamily="34" charset="0"/>
                <a:cs typeface="Arial" panose="020B0604020202020204" pitchFamily="34" charset="0"/>
              </a:rPr>
              <a:t>And then, if necessary, express x(n) in terms of x(n − 4) and so on.</a:t>
            </a:r>
            <a:endParaRPr lang="pt-BR" sz="2400" dirty="0">
              <a:latin typeface="Arial" panose="020B0604020202020204" pitchFamily="34" charset="0"/>
              <a:cs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D5283235-CCE6-6649-9921-D578C25E3C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426900303"/>
      </p:ext>
    </p:extLst>
  </p:cSld>
  <p:clrMapOvr>
    <a:masterClrMapping/>
  </p:clrMapOvr>
  <mc:AlternateContent xmlns:mc="http://schemas.openxmlformats.org/markup-compatibility/2006">
    <mc:Choice xmlns:p14="http://schemas.microsoft.com/office/powerpoint/2010/main" Requires="p14">
      <p:transition spd="med" p14:dur="700" advTm="31250">
        <p:fade/>
      </p:transition>
    </mc:Choice>
    <mc:Fallback>
      <p:transition spd="med" advTm="31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p:sp>
        <p:nvSpPr>
          <p:cNvPr id="309251" name="Rectangle 3"/>
          <p:cNvSpPr>
            <a:spLocks noGrp="1" noChangeArrowheads="1"/>
          </p:cNvSpPr>
          <p:nvPr>
            <p:ph idx="1"/>
          </p:nvPr>
        </p:nvSpPr>
        <p:spPr>
          <a:xfrm>
            <a:off x="621804" y="1124744"/>
            <a:ext cx="10945216" cy="5472608"/>
          </a:xfrm>
        </p:spPr>
        <p:txBody>
          <a:bodyPr>
            <a:normAutofit/>
          </a:bodyPr>
          <a:lstStyle/>
          <a:p>
            <a:pPr marL="0" indent="0">
              <a:buNone/>
            </a:pPr>
            <a:r>
              <a:rPr lang="en-US" dirty="0">
                <a:latin typeface="Arial" panose="020B0604020202020204" pitchFamily="34" charset="0"/>
                <a:cs typeface="Arial" panose="020B0604020202020204" pitchFamily="34" charset="0"/>
              </a:rPr>
              <a:t>Backward Substitution Method 1 (cont.)</a:t>
            </a:r>
          </a:p>
          <a:p>
            <a:r>
              <a:rPr lang="pt-BR" dirty="0">
                <a:latin typeface="Arial" panose="020B0604020202020204" pitchFamily="34" charset="0"/>
                <a:cs typeface="Arial" panose="020B0604020202020204" pitchFamily="34" charset="0"/>
              </a:rPr>
              <a:t>We have:         x(n) = x(n − 1) + 1                                                                (3)</a:t>
            </a:r>
          </a:p>
          <a:p>
            <a:pPr marL="0" indent="0">
              <a:buNone/>
            </a:pPr>
            <a:r>
              <a:rPr lang="pt-BR" dirty="0">
                <a:latin typeface="Arial" panose="020B0604020202020204" pitchFamily="34" charset="0"/>
                <a:cs typeface="Arial" panose="020B0604020202020204" pitchFamily="34" charset="0"/>
              </a:rPr>
              <a:t>                           x(n) = x(n − 2) + 2                                                               (10)</a:t>
            </a:r>
            <a:endParaRPr lang="en-US" dirty="0">
              <a:latin typeface="Arial" panose="020B0604020202020204" pitchFamily="34" charset="0"/>
              <a:cs typeface="Arial" panose="020B0604020202020204" pitchFamily="34" charset="0"/>
            </a:endParaRPr>
          </a:p>
          <a:p>
            <a:pPr marL="0" indent="0">
              <a:buNone/>
            </a:pPr>
            <a:r>
              <a:rPr lang="pt-BR" dirty="0">
                <a:latin typeface="Arial" panose="020B0604020202020204" pitchFamily="34" charset="0"/>
                <a:cs typeface="Arial" panose="020B0604020202020204" pitchFamily="34" charset="0"/>
              </a:rPr>
              <a:t>                           x(n) = x(n − 3) + 3                                                               (12)</a:t>
            </a:r>
          </a:p>
          <a:p>
            <a:pPr>
              <a:lnSpc>
                <a:spcPct val="110000"/>
              </a:lnSpc>
            </a:pPr>
            <a:r>
              <a:rPr lang="en-US" dirty="0">
                <a:latin typeface="Arial" panose="020B0604020202020204" pitchFamily="34" charset="0"/>
                <a:cs typeface="Arial" panose="020B0604020202020204" pitchFamily="34" charset="0"/>
              </a:rPr>
              <a:t>Examining (3), (10), (12) and others (if there are), we can discover a pattern of them:</a:t>
            </a:r>
          </a:p>
          <a:p>
            <a:pPr marL="0" indent="0">
              <a:lnSpc>
                <a:spcPct val="110000"/>
              </a:lnSpc>
              <a:buNone/>
            </a:pPr>
            <a:r>
              <a:rPr lang="pt-BR" dirty="0">
                <a:latin typeface="Arial" panose="020B0604020202020204" pitchFamily="34" charset="0"/>
                <a:cs typeface="Arial" panose="020B0604020202020204" pitchFamily="34" charset="0"/>
              </a:rPr>
              <a:t>                                    x(n) = x(n − i) + i                                                         (13)</a:t>
            </a:r>
          </a:p>
          <a:p>
            <a:pPr marL="0" indent="0">
              <a:lnSpc>
                <a:spcPct val="110000"/>
              </a:lnSpc>
              <a:buNone/>
            </a:pPr>
            <a:r>
              <a:rPr lang="en-CA" dirty="0">
                <a:latin typeface="Arial" panose="020B0604020202020204" pitchFamily="34" charset="0"/>
                <a:cs typeface="Arial" panose="020B0604020202020204" pitchFamily="34" charset="0"/>
              </a:rPr>
              <a:t>   for 1 ≤ </a:t>
            </a:r>
            <a:r>
              <a:rPr lang="en-CA" dirty="0" err="1">
                <a:latin typeface="Arial" panose="020B0604020202020204" pitchFamily="34" charset="0"/>
                <a:cs typeface="Arial" panose="020B0604020202020204" pitchFamily="34" charset="0"/>
              </a:rPr>
              <a:t>i</a:t>
            </a:r>
            <a:r>
              <a:rPr lang="en-CA" dirty="0">
                <a:latin typeface="Arial" panose="020B0604020202020204" pitchFamily="34" charset="0"/>
                <a:cs typeface="Arial" panose="020B0604020202020204" pitchFamily="34" charset="0"/>
              </a:rPr>
              <a:t> ≤ n.</a:t>
            </a:r>
          </a:p>
        </p:txBody>
      </p:sp>
      <p:pic>
        <p:nvPicPr>
          <p:cNvPr id="5" name="Audio 4">
            <a:hlinkClick r:id="" action="ppaction://media"/>
            <a:extLst>
              <a:ext uri="{FF2B5EF4-FFF2-40B4-BE49-F238E27FC236}">
                <a16:creationId xmlns:a16="http://schemas.microsoft.com/office/drawing/2014/main" id="{058C84CD-B97D-FF49-992C-8E3E48101D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592651631"/>
      </p:ext>
    </p:extLst>
  </p:cSld>
  <p:clrMapOvr>
    <a:masterClrMapping/>
  </p:clrMapOvr>
  <mc:AlternateContent xmlns:mc="http://schemas.openxmlformats.org/markup-compatibility/2006">
    <mc:Choice xmlns:p14="http://schemas.microsoft.com/office/powerpoint/2010/main" Requires="p14">
      <p:transition spd="med" p14:dur="700" advTm="69127">
        <p:fade/>
      </p:transition>
    </mc:Choice>
    <mc:Fallback>
      <p:transition spd="med" advTm="691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p:sp>
        <p:nvSpPr>
          <p:cNvPr id="309251" name="Rectangle 3"/>
          <p:cNvSpPr>
            <a:spLocks noGrp="1" noChangeArrowheads="1"/>
          </p:cNvSpPr>
          <p:nvPr>
            <p:ph idx="1"/>
          </p:nvPr>
        </p:nvSpPr>
        <p:spPr>
          <a:xfrm>
            <a:off x="621804" y="1124744"/>
            <a:ext cx="10945216" cy="5472608"/>
          </a:xfrm>
        </p:spPr>
        <p:txBody>
          <a:bodyPr>
            <a:normAutofit/>
          </a:bodyPr>
          <a:lstStyle/>
          <a:p>
            <a:pPr marL="0" indent="0">
              <a:buNone/>
            </a:pPr>
            <a:r>
              <a:rPr lang="en-US" dirty="0">
                <a:latin typeface="Arial" panose="020B0604020202020204" pitchFamily="34" charset="0"/>
                <a:cs typeface="Arial" panose="020B0604020202020204" pitchFamily="34" charset="0"/>
              </a:rPr>
              <a:t>Backward Substitution Method 1 (cont.)</a:t>
            </a:r>
          </a:p>
          <a:p>
            <a:r>
              <a:rPr lang="pt-BR" dirty="0">
                <a:latin typeface="Arial" panose="020B0604020202020204" pitchFamily="34" charset="0"/>
                <a:cs typeface="Arial" panose="020B0604020202020204" pitchFamily="34" charset="0"/>
              </a:rPr>
              <a:t>We have the </a:t>
            </a:r>
            <a:r>
              <a:rPr lang="pt-BR" i="1" dirty="0">
                <a:latin typeface="Arial" panose="020B0604020202020204" pitchFamily="34" charset="0"/>
                <a:cs typeface="Arial" panose="020B0604020202020204" pitchFamily="34" charset="0"/>
              </a:rPr>
              <a:t>general formula </a:t>
            </a:r>
            <a:r>
              <a:rPr lang="pt-BR" dirty="0">
                <a:latin typeface="Arial" panose="020B0604020202020204" pitchFamily="34" charset="0"/>
                <a:cs typeface="Arial" panose="020B0604020202020204" pitchFamily="34" charset="0"/>
              </a:rPr>
              <a:t>from the pattern:</a:t>
            </a:r>
          </a:p>
          <a:p>
            <a:pPr marL="0" indent="0">
              <a:buNone/>
            </a:pPr>
            <a:r>
              <a:rPr lang="pt-BR" dirty="0">
                <a:latin typeface="Arial" panose="020B0604020202020204" pitchFamily="34" charset="0"/>
                <a:cs typeface="Arial" panose="020B0604020202020204" pitchFamily="34" charset="0"/>
              </a:rPr>
              <a:t>                                   x(n) = x(n − i) + i                                                         (13)</a:t>
            </a:r>
          </a:p>
          <a:p>
            <a:pPr marL="0" indent="0">
              <a:lnSpc>
                <a:spcPct val="110000"/>
              </a:lnSpc>
              <a:buNone/>
            </a:pPr>
            <a:r>
              <a:rPr lang="en-CA" dirty="0">
                <a:latin typeface="Arial" panose="020B0604020202020204" pitchFamily="34" charset="0"/>
                <a:cs typeface="Arial" panose="020B0604020202020204" pitchFamily="34" charset="0"/>
              </a:rPr>
              <a:t>   for 1 ≤ </a:t>
            </a:r>
            <a:r>
              <a:rPr lang="en-CA" dirty="0" err="1">
                <a:latin typeface="Arial" panose="020B0604020202020204" pitchFamily="34" charset="0"/>
                <a:cs typeface="Arial" panose="020B0604020202020204" pitchFamily="34" charset="0"/>
              </a:rPr>
              <a:t>i</a:t>
            </a:r>
            <a:r>
              <a:rPr lang="en-CA" dirty="0">
                <a:latin typeface="Arial" panose="020B0604020202020204" pitchFamily="34" charset="0"/>
                <a:cs typeface="Arial" panose="020B0604020202020204" pitchFamily="34" charset="0"/>
              </a:rPr>
              <a:t> ≤ n.</a:t>
            </a:r>
          </a:p>
          <a:p>
            <a:pPr>
              <a:lnSpc>
                <a:spcPct val="110000"/>
              </a:lnSpc>
            </a:pPr>
            <a:r>
              <a:rPr lang="en-US" dirty="0">
                <a:latin typeface="Arial" panose="020B0604020202020204" pitchFamily="34" charset="0"/>
                <a:cs typeface="Arial" panose="020B0604020202020204" pitchFamily="34" charset="0"/>
              </a:rPr>
              <a:t>The next step is to eliminate the term x(n −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from the right-hand side of (13).</a:t>
            </a:r>
          </a:p>
          <a:p>
            <a:pPr>
              <a:lnSpc>
                <a:spcPct val="110000"/>
              </a:lnSpc>
            </a:pPr>
            <a:r>
              <a:rPr lang="en-US" dirty="0">
                <a:latin typeface="Arial" panose="020B0604020202020204" pitchFamily="34" charset="0"/>
                <a:cs typeface="Arial" panose="020B0604020202020204" pitchFamily="34" charset="0"/>
              </a:rPr>
              <a:t>Since the initial condition x(0) = 0 is for n = 0, we need n −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 0, i.e.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 n, to eliminate the term of x(n −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from (13). Let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 n. We obtain</a:t>
            </a:r>
          </a:p>
          <a:p>
            <a:pPr marL="0" indent="0">
              <a:lnSpc>
                <a:spcPct val="110000"/>
              </a:lnSpc>
              <a:buNone/>
            </a:pPr>
            <a:r>
              <a:rPr lang="pt-BR" dirty="0">
                <a:latin typeface="Arial" panose="020B0604020202020204" pitchFamily="34" charset="0"/>
                <a:cs typeface="Arial" panose="020B0604020202020204" pitchFamily="34" charset="0"/>
              </a:rPr>
              <a:t>                           x(n) = x(n − n) + n = x(0) + n = 0 + n = n                            (14)</a:t>
            </a:r>
          </a:p>
          <a:p>
            <a:pPr>
              <a:lnSpc>
                <a:spcPct val="110000"/>
              </a:lnSpc>
            </a:pPr>
            <a:r>
              <a:rPr lang="en-US" dirty="0">
                <a:latin typeface="Arial" panose="020B0604020202020204" pitchFamily="34" charset="0"/>
                <a:cs typeface="Arial" panose="020B0604020202020204" pitchFamily="34" charset="0"/>
              </a:rPr>
              <a:t>x(n) = n is the solution of the recurrence (3) subject to its </a:t>
            </a:r>
            <a:r>
              <a:rPr lang="en-CA" dirty="0">
                <a:latin typeface="Arial" panose="020B0604020202020204" pitchFamily="34" charset="0"/>
                <a:cs typeface="Arial" panose="020B0604020202020204" pitchFamily="34" charset="0"/>
              </a:rPr>
              <a:t>initial condition (4).</a:t>
            </a:r>
          </a:p>
        </p:txBody>
      </p:sp>
      <p:pic>
        <p:nvPicPr>
          <p:cNvPr id="6" name="Audio 5">
            <a:hlinkClick r:id="" action="ppaction://media"/>
            <a:extLst>
              <a:ext uri="{FF2B5EF4-FFF2-40B4-BE49-F238E27FC236}">
                <a16:creationId xmlns:a16="http://schemas.microsoft.com/office/drawing/2014/main" id="{554C8EF4-D9EB-924C-B61F-D4188CF5B1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297007829"/>
      </p:ext>
    </p:extLst>
  </p:cSld>
  <p:clrMapOvr>
    <a:masterClrMapping/>
  </p:clrMapOvr>
  <mc:AlternateContent xmlns:mc="http://schemas.openxmlformats.org/markup-compatibility/2006">
    <mc:Choice xmlns:p14="http://schemas.microsoft.com/office/powerpoint/2010/main" Requires="p14">
      <p:transition spd="med" p14:dur="700" advTm="83846">
        <p:fade/>
      </p:transition>
    </mc:Choice>
    <mc:Fallback>
      <p:transition spd="med" advTm="838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p:sp>
        <p:nvSpPr>
          <p:cNvPr id="309251" name="Rectangle 3"/>
          <p:cNvSpPr>
            <a:spLocks noGrp="1" noChangeArrowheads="1"/>
          </p:cNvSpPr>
          <p:nvPr>
            <p:ph idx="1"/>
          </p:nvPr>
        </p:nvSpPr>
        <p:spPr>
          <a:xfrm>
            <a:off x="621804" y="1124744"/>
            <a:ext cx="10945216" cy="5472608"/>
          </a:xfrm>
        </p:spPr>
        <p:txBody>
          <a:bodyPr>
            <a:normAutofit/>
          </a:bodyPr>
          <a:lstStyle/>
          <a:p>
            <a:pPr marL="0" indent="0">
              <a:buNone/>
            </a:pPr>
            <a:r>
              <a:rPr lang="en-US" dirty="0">
                <a:latin typeface="Arial" panose="020B0604020202020204" pitchFamily="34" charset="0"/>
                <a:cs typeface="Arial" panose="020B0604020202020204" pitchFamily="34" charset="0"/>
              </a:rPr>
              <a:t>Backward Substitution Method 1 (cont.)</a:t>
            </a:r>
          </a:p>
          <a:p>
            <a:r>
              <a:rPr lang="pt-BR" dirty="0">
                <a:latin typeface="Arial" panose="020B0604020202020204" pitchFamily="34" charset="0"/>
                <a:cs typeface="Arial" panose="020B0604020202020204" pitchFamily="34" charset="0"/>
              </a:rPr>
              <a:t>The process of solving the recurrence can be written as</a:t>
            </a:r>
          </a:p>
          <a:p>
            <a:pPr marL="0" indent="0">
              <a:buNone/>
            </a:pPr>
            <a:r>
              <a:rPr lang="pt-BR" dirty="0">
                <a:latin typeface="Arial" panose="020B0604020202020204" pitchFamily="34" charset="0"/>
                <a:cs typeface="Arial" panose="020B0604020202020204" pitchFamily="34" charset="0"/>
              </a:rPr>
              <a:t>   x(n) = x(n-1) + 1      (sub. x(n-1) = x(n-2) + 1)</a:t>
            </a:r>
          </a:p>
          <a:p>
            <a:pPr marL="0" indent="0">
              <a:buNone/>
            </a:pPr>
            <a:r>
              <a:rPr lang="pt-BR" dirty="0">
                <a:latin typeface="Arial" panose="020B0604020202020204" pitchFamily="34" charset="0"/>
                <a:cs typeface="Arial" panose="020B0604020202020204" pitchFamily="34" charset="0"/>
              </a:rPr>
              <a:t>          = [x(n-2) + 1] + 1 = x(n-2) + 2     (sub. x(n-2) = x(n-2) + 1)</a:t>
            </a:r>
          </a:p>
          <a:p>
            <a:pPr marL="0" indent="0">
              <a:buNone/>
            </a:pPr>
            <a:r>
              <a:rPr lang="pt-BR" dirty="0">
                <a:latin typeface="Arial" panose="020B0604020202020204" pitchFamily="34" charset="0"/>
                <a:cs typeface="Arial" panose="020B0604020202020204" pitchFamily="34" charset="0"/>
              </a:rPr>
              <a:t>          = [x(n-3) + 1] + 2 = x(n-3) + 3</a:t>
            </a:r>
          </a:p>
          <a:p>
            <a:pPr marL="0" indent="0">
              <a:buNone/>
            </a:pPr>
            <a:r>
              <a:rPr lang="pt-BR" dirty="0">
                <a:latin typeface="Arial" panose="020B0604020202020204" pitchFamily="34" charset="0"/>
                <a:cs typeface="Arial" panose="020B0604020202020204" pitchFamily="34" charset="0"/>
              </a:rPr>
              <a:t>          ...</a:t>
            </a:r>
          </a:p>
          <a:p>
            <a:pPr marL="0" indent="0">
              <a:buNone/>
            </a:pPr>
            <a:r>
              <a:rPr lang="pt-BR" dirty="0">
                <a:latin typeface="Arial" panose="020B0604020202020204" pitchFamily="34" charset="0"/>
                <a:cs typeface="Arial" panose="020B0604020202020204" pitchFamily="34" charset="0"/>
              </a:rPr>
              <a:t>          = x(n-i) + i        (sub. i = n)</a:t>
            </a:r>
          </a:p>
          <a:p>
            <a:pPr marL="0" indent="0">
              <a:buNone/>
            </a:pPr>
            <a:r>
              <a:rPr lang="pt-BR" dirty="0">
                <a:latin typeface="Arial" panose="020B0604020202020204" pitchFamily="34" charset="0"/>
                <a:cs typeface="Arial" panose="020B0604020202020204" pitchFamily="34" charset="0"/>
              </a:rPr>
              <a:t>          = x(0) + n         (sub. Initial condition x(0) = 0)</a:t>
            </a:r>
          </a:p>
          <a:p>
            <a:pPr marL="0" indent="0">
              <a:buNone/>
            </a:pPr>
            <a:r>
              <a:rPr lang="pt-BR" dirty="0">
                <a:latin typeface="Arial" panose="020B0604020202020204" pitchFamily="34" charset="0"/>
                <a:cs typeface="Arial" panose="020B0604020202020204" pitchFamily="34" charset="0"/>
              </a:rPr>
              <a:t>          = n                        </a:t>
            </a:r>
            <a:r>
              <a:rPr lang="en-CA" dirty="0">
                <a:latin typeface="Arial" panose="020B0604020202020204" pitchFamily="34" charset="0"/>
                <a:cs typeface="Arial" panose="020B0604020202020204" pitchFamily="34" charset="0"/>
              </a:rPr>
              <a:t>   </a:t>
            </a:r>
          </a:p>
        </p:txBody>
      </p:sp>
      <p:pic>
        <p:nvPicPr>
          <p:cNvPr id="2" name="Audio 1">
            <a:hlinkClick r:id="" action="ppaction://media"/>
            <a:extLst>
              <a:ext uri="{FF2B5EF4-FFF2-40B4-BE49-F238E27FC236}">
                <a16:creationId xmlns:a16="http://schemas.microsoft.com/office/drawing/2014/main" id="{334764A1-3EA8-904C-9B87-1EA2A97D6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245837454"/>
      </p:ext>
    </p:extLst>
  </p:cSld>
  <p:clrMapOvr>
    <a:masterClrMapping/>
  </p:clrMapOvr>
  <mc:AlternateContent xmlns:mc="http://schemas.openxmlformats.org/markup-compatibility/2006">
    <mc:Choice xmlns:p14="http://schemas.microsoft.com/office/powerpoint/2010/main" Requires="p14">
      <p:transition spd="med" p14:dur="700" advTm="25026">
        <p:fade/>
      </p:transition>
    </mc:Choice>
    <mc:Fallback>
      <p:transition spd="med" advTm="250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p:sp>
        <p:nvSpPr>
          <p:cNvPr id="309251" name="Rectangle 3"/>
          <p:cNvSpPr>
            <a:spLocks noGrp="1" noChangeArrowheads="1"/>
          </p:cNvSpPr>
          <p:nvPr>
            <p:ph idx="1"/>
          </p:nvPr>
        </p:nvSpPr>
        <p:spPr>
          <a:xfrm>
            <a:off x="621804" y="1124744"/>
            <a:ext cx="10945216" cy="5472608"/>
          </a:xfrm>
        </p:spPr>
        <p:txBody>
          <a:bodyPr>
            <a:normAutofit/>
          </a:bodyPr>
          <a:lstStyle/>
          <a:p>
            <a:pPr marL="0" indent="0">
              <a:buNone/>
            </a:pPr>
            <a:r>
              <a:rPr lang="en-US" dirty="0">
                <a:latin typeface="Arial" panose="020B0604020202020204" pitchFamily="34" charset="0"/>
                <a:cs typeface="Arial" panose="020B0604020202020204" pitchFamily="34" charset="0"/>
              </a:rPr>
              <a:t>In-class exercise:</a:t>
            </a:r>
          </a:p>
          <a:p>
            <a:pPr marL="0" indent="0">
              <a:buNone/>
            </a:pPr>
            <a:r>
              <a:rPr lang="pt-BR" dirty="0">
                <a:latin typeface="Arial" panose="020B0604020202020204" pitchFamily="34" charset="0"/>
                <a:cs typeface="Arial" panose="020B0604020202020204" pitchFamily="34" charset="0"/>
              </a:rPr>
              <a:t>Solve the following recurrence subject to the initial condition</a:t>
            </a:r>
          </a:p>
          <a:p>
            <a:pPr marL="0" indent="0">
              <a:buNone/>
            </a:pPr>
            <a:r>
              <a:rPr lang="pt-BR" dirty="0">
                <a:latin typeface="Arial" panose="020B0604020202020204" pitchFamily="34" charset="0"/>
                <a:cs typeface="Arial" panose="020B0604020202020204" pitchFamily="34" charset="0"/>
              </a:rPr>
              <a:t>   x(n) = x(n-1) + 3   for n &gt; 0</a:t>
            </a:r>
          </a:p>
          <a:p>
            <a:pPr marL="0" indent="0">
              <a:buNone/>
            </a:pPr>
            <a:r>
              <a:rPr lang="pt-BR" dirty="0">
                <a:latin typeface="Arial" panose="020B0604020202020204" pitchFamily="34" charset="0"/>
                <a:cs typeface="Arial" panose="020B0604020202020204" pitchFamily="34" charset="0"/>
              </a:rPr>
              <a:t>   x(0) = 1</a:t>
            </a:r>
            <a:endParaRPr lang="en-CA" dirty="0">
              <a:latin typeface="Arial" panose="020B0604020202020204" pitchFamily="34" charset="0"/>
              <a:cs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3D661354-C5FD-2C48-9E32-1533A95932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684751674"/>
      </p:ext>
    </p:extLst>
  </p:cSld>
  <p:clrMapOvr>
    <a:masterClrMapping/>
  </p:clrMapOvr>
  <mc:AlternateContent xmlns:mc="http://schemas.openxmlformats.org/markup-compatibility/2006">
    <mc:Choice xmlns:p14="http://schemas.microsoft.com/office/powerpoint/2010/main" Requires="p14">
      <p:transition spd="med" p14:dur="700" advTm="14536">
        <p:fade/>
      </p:transition>
    </mc:Choice>
    <mc:Fallback>
      <p:transition spd="med" advTm="14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p:sp>
        <p:nvSpPr>
          <p:cNvPr id="309251" name="Rectangle 3"/>
          <p:cNvSpPr>
            <a:spLocks noGrp="1" noChangeArrowheads="1"/>
          </p:cNvSpPr>
          <p:nvPr>
            <p:ph idx="1"/>
          </p:nvPr>
        </p:nvSpPr>
        <p:spPr>
          <a:xfrm>
            <a:off x="621804" y="1124744"/>
            <a:ext cx="10945216" cy="5472608"/>
          </a:xfrm>
        </p:spPr>
        <p:txBody>
          <a:bodyPr>
            <a:normAutofit/>
          </a:bodyPr>
          <a:lstStyle/>
          <a:p>
            <a:pPr marL="0" indent="0">
              <a:buNone/>
            </a:pPr>
            <a:r>
              <a:rPr lang="en-US" dirty="0">
                <a:latin typeface="Arial" panose="020B0604020202020204" pitchFamily="34" charset="0"/>
                <a:cs typeface="Arial" panose="020B0604020202020204" pitchFamily="34" charset="0"/>
              </a:rPr>
              <a:t>Solution to in-class exercise</a:t>
            </a:r>
          </a:p>
          <a:p>
            <a:pPr marL="0" indent="0">
              <a:buNone/>
            </a:pPr>
            <a:r>
              <a:rPr lang="pt-BR" dirty="0">
                <a:latin typeface="Arial" panose="020B0604020202020204" pitchFamily="34" charset="0"/>
                <a:cs typeface="Arial" panose="020B0604020202020204" pitchFamily="34" charset="0"/>
              </a:rPr>
              <a:t>   x(n) = x(n-1) + 3      (sub. x(n-1) = x(n-2) + 3)</a:t>
            </a:r>
          </a:p>
          <a:p>
            <a:pPr marL="0" indent="0">
              <a:buNone/>
            </a:pPr>
            <a:r>
              <a:rPr lang="pt-BR" dirty="0">
                <a:latin typeface="Arial" panose="020B0604020202020204" pitchFamily="34" charset="0"/>
                <a:cs typeface="Arial" panose="020B0604020202020204" pitchFamily="34" charset="0"/>
              </a:rPr>
              <a:t>          = [x(n-2) + 3] + 3 = x(n-2) + 6     (sub. x(n-2) = x(n-3) + 3)</a:t>
            </a:r>
          </a:p>
          <a:p>
            <a:pPr marL="0" indent="0">
              <a:buNone/>
            </a:pPr>
            <a:r>
              <a:rPr lang="pt-BR" dirty="0">
                <a:latin typeface="Arial" panose="020B0604020202020204" pitchFamily="34" charset="0"/>
                <a:cs typeface="Arial" panose="020B0604020202020204" pitchFamily="34" charset="0"/>
              </a:rPr>
              <a:t>          = [x(n-3) + 3] + 6 = x(n-3) + 9</a:t>
            </a:r>
          </a:p>
          <a:p>
            <a:pPr marL="0" indent="0">
              <a:buNone/>
            </a:pPr>
            <a:r>
              <a:rPr lang="pt-BR" dirty="0">
                <a:latin typeface="Arial" panose="020B0604020202020204" pitchFamily="34" charset="0"/>
                <a:cs typeface="Arial" panose="020B0604020202020204" pitchFamily="34" charset="0"/>
              </a:rPr>
              <a:t>          ...</a:t>
            </a:r>
          </a:p>
          <a:p>
            <a:pPr marL="0" indent="0">
              <a:buNone/>
            </a:pPr>
            <a:r>
              <a:rPr lang="pt-BR" dirty="0">
                <a:latin typeface="Arial" panose="020B0604020202020204" pitchFamily="34" charset="0"/>
                <a:cs typeface="Arial" panose="020B0604020202020204" pitchFamily="34" charset="0"/>
              </a:rPr>
              <a:t>          = x(n-i) + 3i        (sub. i = n)</a:t>
            </a:r>
          </a:p>
          <a:p>
            <a:pPr marL="0" indent="0">
              <a:buNone/>
            </a:pPr>
            <a:r>
              <a:rPr lang="pt-BR" dirty="0">
                <a:latin typeface="Arial" panose="020B0604020202020204" pitchFamily="34" charset="0"/>
                <a:cs typeface="Arial" panose="020B0604020202020204" pitchFamily="34" charset="0"/>
              </a:rPr>
              <a:t>          = x(0) + 3n          (sub. Initial condition x(0) = 1)</a:t>
            </a:r>
          </a:p>
          <a:p>
            <a:pPr marL="0" indent="0">
              <a:buNone/>
            </a:pPr>
            <a:r>
              <a:rPr lang="pt-BR" dirty="0">
                <a:latin typeface="Arial" panose="020B0604020202020204" pitchFamily="34" charset="0"/>
                <a:cs typeface="Arial" panose="020B0604020202020204" pitchFamily="34" charset="0"/>
              </a:rPr>
              <a:t>          = 3n + 1                       </a:t>
            </a:r>
            <a:r>
              <a:rPr lang="en-CA" dirty="0">
                <a:latin typeface="Arial" panose="020B0604020202020204" pitchFamily="34" charset="0"/>
                <a:cs typeface="Arial" panose="020B0604020202020204" pitchFamily="34" charset="0"/>
              </a:rPr>
              <a:t>   </a:t>
            </a:r>
          </a:p>
        </p:txBody>
      </p:sp>
      <p:pic>
        <p:nvPicPr>
          <p:cNvPr id="3" name="Audio 2">
            <a:hlinkClick r:id="" action="ppaction://media"/>
            <a:extLst>
              <a:ext uri="{FF2B5EF4-FFF2-40B4-BE49-F238E27FC236}">
                <a16:creationId xmlns:a16="http://schemas.microsoft.com/office/drawing/2014/main" id="{8E3BC56D-FCE4-A84F-9E64-6054BE458B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162539269"/>
      </p:ext>
    </p:extLst>
  </p:cSld>
  <p:clrMapOvr>
    <a:masterClrMapping/>
  </p:clrMapOvr>
  <mc:AlternateContent xmlns:mc="http://schemas.openxmlformats.org/markup-compatibility/2006">
    <mc:Choice xmlns:p14="http://schemas.microsoft.com/office/powerpoint/2010/main" Requires="p14">
      <p:transition spd="med" p14:dur="700" advTm="23125">
        <p:fade/>
      </p:transition>
    </mc:Choice>
    <mc:Fallback>
      <p:transition spd="med" advTm="231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2055812" y="228600"/>
            <a:ext cx="8610600" cy="609600"/>
          </a:xfrm>
        </p:spPr>
        <p:txBody>
          <a:bodyPr/>
          <a:lstStyle/>
          <a:p>
            <a:pPr>
              <a:defRPr/>
            </a:pPr>
            <a:r>
              <a:rPr lang="en-US" dirty="0"/>
              <a:t>Example: The Tower of Hanoi Puzzle</a:t>
            </a:r>
          </a:p>
        </p:txBody>
      </p:sp>
      <p:pic>
        <p:nvPicPr>
          <p:cNvPr id="80900" name="Picture 4" descr="Fig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7297" y="1085531"/>
            <a:ext cx="6048375" cy="1612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5878227" y="2896045"/>
            <a:ext cx="6048376" cy="369332"/>
          </a:xfrm>
          <a:prstGeom prst="rect">
            <a:avLst/>
          </a:prstGeom>
          <a:noFill/>
          <a:ln w="12700">
            <a:noFill/>
            <a:miter lim="800000"/>
            <a:headEnd type="none" w="sm" len="sm"/>
            <a:tailEnd type="none" w="sm" len="sm"/>
          </a:ln>
          <a:effectLst/>
        </p:spPr>
        <p:txBody>
          <a:bodyPr wrap="square">
            <a:spAutoFit/>
          </a:bodyPr>
          <a:lstStyle/>
          <a:p>
            <a:pPr>
              <a:spcBef>
                <a:spcPct val="50000"/>
              </a:spcBef>
              <a:defRPr/>
            </a:pPr>
            <a:r>
              <a:rPr lang="en-US" b="1" dirty="0">
                <a:solidFill>
                  <a:srgbClr val="FFFF99"/>
                </a:solidFill>
                <a:effectLst>
                  <a:outerShdw blurRad="38100" dist="38100" dir="2700000" algn="tl">
                    <a:srgbClr val="000000"/>
                  </a:outerShdw>
                </a:effectLst>
              </a:rPr>
              <a:t>           A                                 B                           C </a:t>
            </a:r>
            <a:r>
              <a:rPr lang="en-US" dirty="0"/>
              <a:t> </a:t>
            </a:r>
          </a:p>
        </p:txBody>
      </p:sp>
      <p:sp>
        <p:nvSpPr>
          <p:cNvPr id="2" name="Content Placeholder 1">
            <a:extLst>
              <a:ext uri="{FF2B5EF4-FFF2-40B4-BE49-F238E27FC236}">
                <a16:creationId xmlns:a16="http://schemas.microsoft.com/office/drawing/2014/main" id="{87CB3DC0-53BF-46B7-B1E0-E8FCF24FF9F9}"/>
              </a:ext>
            </a:extLst>
          </p:cNvPr>
          <p:cNvSpPr>
            <a:spLocks noGrp="1"/>
          </p:cNvSpPr>
          <p:nvPr>
            <p:ph idx="1"/>
          </p:nvPr>
        </p:nvSpPr>
        <p:spPr>
          <a:xfrm>
            <a:off x="608411" y="1085531"/>
            <a:ext cx="4405881" cy="4114801"/>
          </a:xfrm>
        </p:spPr>
        <p:txBody>
          <a:bodyPr>
            <a:normAutofit/>
          </a:bodyPr>
          <a:lstStyle/>
          <a:p>
            <a:r>
              <a:rPr lang="en-CA" sz="2000" dirty="0">
                <a:latin typeface="Arial" panose="020B0604020202020204" pitchFamily="34" charset="0"/>
                <a:cs typeface="Arial" panose="020B0604020202020204" pitchFamily="34" charset="0"/>
              </a:rPr>
              <a:t>Move all the disks from peg A to peg C, using peg B as auxiliary.</a:t>
            </a:r>
          </a:p>
          <a:p>
            <a:r>
              <a:rPr lang="en-CA" sz="2000" dirty="0">
                <a:latin typeface="Arial" panose="020B0604020202020204" pitchFamily="34" charset="0"/>
                <a:cs typeface="Arial" panose="020B0604020202020204" pitchFamily="34" charset="0"/>
              </a:rPr>
              <a:t>Move one disk at a time.</a:t>
            </a:r>
          </a:p>
          <a:p>
            <a:r>
              <a:rPr lang="en-CA" sz="2000" dirty="0">
                <a:latin typeface="Arial" panose="020B0604020202020204" pitchFamily="34" charset="0"/>
                <a:cs typeface="Arial" panose="020B0604020202020204" pitchFamily="34" charset="0"/>
              </a:rPr>
              <a:t>It is not allow to place a larger disk on top of a smaller disk.</a:t>
            </a:r>
          </a:p>
        </p:txBody>
      </p:sp>
      <p:sp>
        <p:nvSpPr>
          <p:cNvPr id="13" name="TextBox 12">
            <a:extLst>
              <a:ext uri="{FF2B5EF4-FFF2-40B4-BE49-F238E27FC236}">
                <a16:creationId xmlns:a16="http://schemas.microsoft.com/office/drawing/2014/main" id="{39105C43-DC39-4553-A5E5-113A4863B8DE}"/>
              </a:ext>
            </a:extLst>
          </p:cNvPr>
          <p:cNvSpPr txBox="1"/>
          <p:nvPr/>
        </p:nvSpPr>
        <p:spPr>
          <a:xfrm>
            <a:off x="6695800" y="1538025"/>
            <a:ext cx="284052" cy="307777"/>
          </a:xfrm>
          <a:prstGeom prst="rect">
            <a:avLst/>
          </a:prstGeom>
          <a:noFill/>
          <a:ln w="19050">
            <a:noFill/>
          </a:ln>
        </p:spPr>
        <p:txBody>
          <a:bodyPr wrap="none" rtlCol="0" anchor="ctr" anchorCtr="1">
            <a:spAutoFit/>
          </a:bodyPr>
          <a:lstStyle/>
          <a:p>
            <a:r>
              <a:rPr lang="en-CA" sz="1400" dirty="0">
                <a:solidFill>
                  <a:srgbClr val="FF0000"/>
                </a:solidFill>
              </a:rPr>
              <a:t>1</a:t>
            </a:r>
          </a:p>
        </p:txBody>
      </p:sp>
      <p:sp>
        <p:nvSpPr>
          <p:cNvPr id="14" name="TextBox 13">
            <a:extLst>
              <a:ext uri="{FF2B5EF4-FFF2-40B4-BE49-F238E27FC236}">
                <a16:creationId xmlns:a16="http://schemas.microsoft.com/office/drawing/2014/main" id="{A6C5A1B1-124C-4BB9-BDCC-F2C2F9F4B20A}"/>
              </a:ext>
            </a:extLst>
          </p:cNvPr>
          <p:cNvSpPr txBox="1"/>
          <p:nvPr/>
        </p:nvSpPr>
        <p:spPr>
          <a:xfrm>
            <a:off x="6820280" y="1729881"/>
            <a:ext cx="284052" cy="307777"/>
          </a:xfrm>
          <a:prstGeom prst="rect">
            <a:avLst/>
          </a:prstGeom>
          <a:noFill/>
          <a:ln w="19050">
            <a:noFill/>
          </a:ln>
        </p:spPr>
        <p:txBody>
          <a:bodyPr wrap="none" rtlCol="0" anchor="ctr" anchorCtr="1">
            <a:spAutoFit/>
          </a:bodyPr>
          <a:lstStyle/>
          <a:p>
            <a:r>
              <a:rPr lang="en-CA" sz="1400" dirty="0">
                <a:solidFill>
                  <a:srgbClr val="FF0000"/>
                </a:solidFill>
              </a:rPr>
              <a:t>2</a:t>
            </a:r>
          </a:p>
        </p:txBody>
      </p:sp>
      <p:sp>
        <p:nvSpPr>
          <p:cNvPr id="15" name="TextBox 14">
            <a:extLst>
              <a:ext uri="{FF2B5EF4-FFF2-40B4-BE49-F238E27FC236}">
                <a16:creationId xmlns:a16="http://schemas.microsoft.com/office/drawing/2014/main" id="{A7C9BFA8-BD1A-4AE1-AE88-7CA2B83B8386}"/>
              </a:ext>
            </a:extLst>
          </p:cNvPr>
          <p:cNvSpPr txBox="1"/>
          <p:nvPr/>
        </p:nvSpPr>
        <p:spPr>
          <a:xfrm>
            <a:off x="6989001" y="1903064"/>
            <a:ext cx="284052" cy="307777"/>
          </a:xfrm>
          <a:prstGeom prst="rect">
            <a:avLst/>
          </a:prstGeom>
          <a:noFill/>
          <a:ln w="19050">
            <a:noFill/>
          </a:ln>
        </p:spPr>
        <p:txBody>
          <a:bodyPr wrap="none" rtlCol="0" anchor="ctr" anchorCtr="1">
            <a:spAutoFit/>
          </a:bodyPr>
          <a:lstStyle/>
          <a:p>
            <a:r>
              <a:rPr lang="en-CA" sz="1400" dirty="0">
                <a:solidFill>
                  <a:srgbClr val="FF0000"/>
                </a:solidFill>
              </a:rPr>
              <a:t>3</a:t>
            </a:r>
          </a:p>
        </p:txBody>
      </p:sp>
      <p:sp>
        <p:nvSpPr>
          <p:cNvPr id="16" name="TextBox 15">
            <a:extLst>
              <a:ext uri="{FF2B5EF4-FFF2-40B4-BE49-F238E27FC236}">
                <a16:creationId xmlns:a16="http://schemas.microsoft.com/office/drawing/2014/main" id="{8EE60C4A-4AED-4BDC-8F8A-94D3818E41F9}"/>
              </a:ext>
            </a:extLst>
          </p:cNvPr>
          <p:cNvSpPr txBox="1"/>
          <p:nvPr/>
        </p:nvSpPr>
        <p:spPr>
          <a:xfrm>
            <a:off x="7185707" y="2084519"/>
            <a:ext cx="284052" cy="307777"/>
          </a:xfrm>
          <a:prstGeom prst="rect">
            <a:avLst/>
          </a:prstGeom>
          <a:noFill/>
          <a:ln w="19050">
            <a:noFill/>
          </a:ln>
        </p:spPr>
        <p:txBody>
          <a:bodyPr wrap="none" rtlCol="0" anchor="ctr" anchorCtr="1">
            <a:spAutoFit/>
          </a:bodyPr>
          <a:lstStyle/>
          <a:p>
            <a:r>
              <a:rPr lang="en-CA" sz="1400" dirty="0">
                <a:solidFill>
                  <a:srgbClr val="FF0000"/>
                </a:solidFill>
              </a:rPr>
              <a:t>4</a:t>
            </a:r>
          </a:p>
        </p:txBody>
      </p:sp>
      <p:sp>
        <p:nvSpPr>
          <p:cNvPr id="17" name="TextBox 16">
            <a:extLst>
              <a:ext uri="{FF2B5EF4-FFF2-40B4-BE49-F238E27FC236}">
                <a16:creationId xmlns:a16="http://schemas.microsoft.com/office/drawing/2014/main" id="{C67EBB0F-B773-4A2D-B7D7-07EFE1E96DC5}"/>
              </a:ext>
            </a:extLst>
          </p:cNvPr>
          <p:cNvSpPr txBox="1"/>
          <p:nvPr/>
        </p:nvSpPr>
        <p:spPr>
          <a:xfrm>
            <a:off x="7412576" y="2255665"/>
            <a:ext cx="284052" cy="307777"/>
          </a:xfrm>
          <a:prstGeom prst="rect">
            <a:avLst/>
          </a:prstGeom>
          <a:noFill/>
          <a:ln w="19050">
            <a:noFill/>
          </a:ln>
        </p:spPr>
        <p:txBody>
          <a:bodyPr wrap="none" rtlCol="0" anchor="ctr" anchorCtr="1">
            <a:spAutoFit/>
          </a:bodyPr>
          <a:lstStyle/>
          <a:p>
            <a:r>
              <a:rPr lang="en-CA" sz="1400" dirty="0">
                <a:solidFill>
                  <a:srgbClr val="FF0000"/>
                </a:solidFill>
              </a:rPr>
              <a:t>5</a:t>
            </a:r>
          </a:p>
        </p:txBody>
      </p:sp>
      <p:sp>
        <p:nvSpPr>
          <p:cNvPr id="18" name="TextBox 17">
            <a:extLst>
              <a:ext uri="{FF2B5EF4-FFF2-40B4-BE49-F238E27FC236}">
                <a16:creationId xmlns:a16="http://schemas.microsoft.com/office/drawing/2014/main" id="{981389F1-F4A5-4BF5-B77F-94D3DE611A85}"/>
              </a:ext>
            </a:extLst>
          </p:cNvPr>
          <p:cNvSpPr txBox="1"/>
          <p:nvPr/>
        </p:nvSpPr>
        <p:spPr>
          <a:xfrm>
            <a:off x="7564975" y="2440889"/>
            <a:ext cx="358521" cy="307777"/>
          </a:xfrm>
          <a:prstGeom prst="rect">
            <a:avLst/>
          </a:prstGeom>
          <a:noFill/>
          <a:ln w="19050">
            <a:noFill/>
          </a:ln>
        </p:spPr>
        <p:txBody>
          <a:bodyPr wrap="square" rtlCol="0" anchor="ctr" anchorCtr="1">
            <a:spAutoFit/>
          </a:bodyPr>
          <a:lstStyle/>
          <a:p>
            <a:r>
              <a:rPr lang="en-CA" sz="1400" dirty="0">
                <a:solidFill>
                  <a:srgbClr val="FF0000"/>
                </a:solidFill>
              </a:rPr>
              <a:t>6</a:t>
            </a:r>
          </a:p>
        </p:txBody>
      </p:sp>
      <p:pic>
        <p:nvPicPr>
          <p:cNvPr id="3" name="Audio 2">
            <a:hlinkClick r:id="" action="ppaction://media"/>
            <a:extLst>
              <a:ext uri="{FF2B5EF4-FFF2-40B4-BE49-F238E27FC236}">
                <a16:creationId xmlns:a16="http://schemas.microsoft.com/office/drawing/2014/main" id="{99E3C0AB-18D0-A94D-B7B6-C526A7535D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60708">
        <p:fade/>
      </p:transition>
    </mc:Choice>
    <mc:Fallback>
      <p:transition spd="med" advTm="60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2055812" y="228600"/>
            <a:ext cx="8610600" cy="609600"/>
          </a:xfrm>
        </p:spPr>
        <p:txBody>
          <a:bodyPr/>
          <a:lstStyle/>
          <a:p>
            <a:pPr>
              <a:defRPr/>
            </a:pPr>
            <a:r>
              <a:rPr lang="en-US" dirty="0"/>
              <a:t>Example: The Tower of Hanoi Puzzle</a:t>
            </a:r>
          </a:p>
        </p:txBody>
      </p:sp>
      <p:pic>
        <p:nvPicPr>
          <p:cNvPr id="80900" name="Picture 4" descr="Fig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7297" y="1085531"/>
            <a:ext cx="6048375" cy="1612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0901" name="Picture 5" descr="Fig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7296" y="2682008"/>
            <a:ext cx="6048375" cy="16609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10278" name="Text Box 6"/>
          <p:cNvSpPr txBox="1">
            <a:spLocks noChangeArrowheads="1"/>
          </p:cNvSpPr>
          <p:nvPr/>
        </p:nvSpPr>
        <p:spPr bwMode="auto">
          <a:xfrm>
            <a:off x="2125662" y="5050304"/>
            <a:ext cx="7969250" cy="461665"/>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sz="2400" dirty="0">
                <a:effectLst>
                  <a:outerShdw blurRad="38100" dist="38100" dir="2700000" algn="tl">
                    <a:srgbClr val="000000"/>
                  </a:outerShdw>
                </a:effectLst>
                <a:latin typeface="Arial" panose="020B0604020202020204" pitchFamily="34" charset="0"/>
                <a:cs typeface="Arial" panose="020B0604020202020204" pitchFamily="34" charset="0"/>
              </a:rPr>
              <a:t>move (</a:t>
            </a:r>
            <a:r>
              <a:rPr lang="en-US" sz="2400" dirty="0" err="1">
                <a:effectLst>
                  <a:outerShdw blurRad="38100" dist="38100" dir="2700000" algn="tl">
                    <a:srgbClr val="000000"/>
                  </a:outerShdw>
                </a:effectLst>
                <a:latin typeface="Arial" panose="020B0604020202020204" pitchFamily="34" charset="0"/>
                <a:cs typeface="Arial" panose="020B0604020202020204" pitchFamily="34" charset="0"/>
              </a:rPr>
              <a:t>topDisk</a:t>
            </a:r>
            <a:r>
              <a:rPr lang="en-US" sz="2400" dirty="0">
                <a:effectLst>
                  <a:outerShdw blurRad="38100" dist="38100" dir="2700000" algn="tl">
                    <a:srgbClr val="000000"/>
                  </a:outerShdw>
                </a:effectLst>
                <a:latin typeface="Arial" panose="020B0604020202020204" pitchFamily="34" charset="0"/>
                <a:cs typeface="Arial" panose="020B0604020202020204" pitchFamily="34" charset="0"/>
              </a:rPr>
              <a:t>, #</a:t>
            </a:r>
            <a:r>
              <a:rPr lang="en-US" sz="2400" dirty="0" err="1">
                <a:effectLst>
                  <a:outerShdw blurRad="38100" dist="38100" dir="2700000" algn="tl">
                    <a:srgbClr val="000000"/>
                  </a:outerShdw>
                </a:effectLst>
                <a:latin typeface="Arial" panose="020B0604020202020204" pitchFamily="34" charset="0"/>
                <a:cs typeface="Arial" panose="020B0604020202020204" pitchFamily="34" charset="0"/>
              </a:rPr>
              <a:t>ofDiskToMove</a:t>
            </a:r>
            <a:r>
              <a:rPr lang="en-US" sz="2400" dirty="0">
                <a:effectLst>
                  <a:outerShdw blurRad="38100" dist="38100" dir="2700000" algn="tl">
                    <a:srgbClr val="000000"/>
                  </a:outerShdw>
                </a:effectLst>
                <a:latin typeface="Arial" panose="020B0604020202020204" pitchFamily="34" charset="0"/>
                <a:cs typeface="Arial" panose="020B0604020202020204" pitchFamily="34" charset="0"/>
              </a:rPr>
              <a:t>, </a:t>
            </a:r>
            <a:r>
              <a:rPr lang="en-US" sz="2400" dirty="0" err="1">
                <a:effectLst>
                  <a:outerShdw blurRad="38100" dist="38100" dir="2700000" algn="tl">
                    <a:srgbClr val="000000"/>
                  </a:outerShdw>
                </a:effectLst>
                <a:latin typeface="Arial" panose="020B0604020202020204" pitchFamily="34" charset="0"/>
                <a:cs typeface="Arial" panose="020B0604020202020204" pitchFamily="34" charset="0"/>
              </a:rPr>
              <a:t>fromPeg</a:t>
            </a:r>
            <a:r>
              <a:rPr lang="en-US" sz="2400" dirty="0">
                <a:effectLst>
                  <a:outerShdw blurRad="38100" dist="38100" dir="2700000" algn="tl">
                    <a:srgbClr val="000000"/>
                  </a:outerShdw>
                </a:effectLst>
                <a:latin typeface="Arial" panose="020B0604020202020204" pitchFamily="34" charset="0"/>
                <a:cs typeface="Arial" panose="020B0604020202020204" pitchFamily="34" charset="0"/>
              </a:rPr>
              <a:t>, </a:t>
            </a:r>
            <a:r>
              <a:rPr lang="en-US" sz="2400" dirty="0" err="1">
                <a:effectLst>
                  <a:outerShdw blurRad="38100" dist="38100" dir="2700000" algn="tl">
                    <a:srgbClr val="000000"/>
                  </a:outerShdw>
                </a:effectLst>
                <a:latin typeface="Arial" panose="020B0604020202020204" pitchFamily="34" charset="0"/>
                <a:cs typeface="Arial" panose="020B0604020202020204" pitchFamily="34" charset="0"/>
              </a:rPr>
              <a:t>toPeg</a:t>
            </a:r>
            <a:r>
              <a:rPr lang="en-US" sz="2400" dirty="0">
                <a:effectLst>
                  <a:outerShdw blurRad="38100" dist="38100" dir="2700000" algn="tl">
                    <a:srgbClr val="000000"/>
                  </a:outerShdw>
                </a:effectLst>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p>
        </p:txBody>
      </p:sp>
      <p:sp>
        <p:nvSpPr>
          <p:cNvPr id="7" name="Text Box 6"/>
          <p:cNvSpPr txBox="1">
            <a:spLocks noChangeArrowheads="1"/>
          </p:cNvSpPr>
          <p:nvPr/>
        </p:nvSpPr>
        <p:spPr bwMode="auto">
          <a:xfrm>
            <a:off x="2125662" y="5486400"/>
            <a:ext cx="7969250" cy="1015663"/>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sz="2400" dirty="0">
                <a:effectLst>
                  <a:outerShdw blurRad="38100" dist="38100" dir="2700000" algn="tl">
                    <a:srgbClr val="000000"/>
                  </a:outerShdw>
                </a:effectLst>
                <a:latin typeface="Arial" panose="020B0604020202020204" pitchFamily="34" charset="0"/>
                <a:cs typeface="Arial" panose="020B0604020202020204" pitchFamily="34" charset="0"/>
              </a:rPr>
              <a:t>move (1, n, A, C) ← move(1, n-1, A, B), move (n, 1, A, C),</a:t>
            </a:r>
          </a:p>
          <a:p>
            <a:pPr>
              <a:spcBef>
                <a:spcPct val="50000"/>
              </a:spcBef>
              <a:defRPr/>
            </a:pPr>
            <a:r>
              <a:rPr lang="en-US" sz="2400" dirty="0">
                <a:effectLst>
                  <a:outerShdw blurRad="38100" dist="38100" dir="2700000" algn="tl">
                    <a:srgbClr val="000000"/>
                  </a:outerShdw>
                </a:effectLst>
                <a:latin typeface="Arial" panose="020B0604020202020204" pitchFamily="34" charset="0"/>
                <a:cs typeface="Arial" panose="020B0604020202020204" pitchFamily="34" charset="0"/>
              </a:rPr>
              <a:t>                                              move(1, n-1, B, C) </a:t>
            </a:r>
            <a:r>
              <a:rPr lang="en-US" sz="2400" dirty="0">
                <a:latin typeface="Arial" panose="020B0604020202020204" pitchFamily="34" charset="0"/>
                <a:cs typeface="Arial" panose="020B0604020202020204" pitchFamily="34" charset="0"/>
              </a:rPr>
              <a:t> </a:t>
            </a:r>
          </a:p>
        </p:txBody>
      </p:sp>
      <p:sp>
        <p:nvSpPr>
          <p:cNvPr id="8" name="Text Box 6"/>
          <p:cNvSpPr txBox="1">
            <a:spLocks noChangeArrowheads="1"/>
          </p:cNvSpPr>
          <p:nvPr/>
        </p:nvSpPr>
        <p:spPr bwMode="auto">
          <a:xfrm>
            <a:off x="5492750" y="4462924"/>
            <a:ext cx="6696075" cy="369332"/>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b="1" dirty="0">
                <a:solidFill>
                  <a:srgbClr val="FFFF99"/>
                </a:solidFill>
                <a:effectLst>
                  <a:outerShdw blurRad="38100" dist="38100" dir="2700000" algn="tl">
                    <a:srgbClr val="000000"/>
                  </a:outerShdw>
                </a:effectLst>
              </a:rPr>
              <a:t>              A                             B                              C </a:t>
            </a:r>
            <a:r>
              <a:rPr lang="en-US" dirty="0"/>
              <a:t> </a:t>
            </a:r>
          </a:p>
        </p:txBody>
      </p:sp>
      <p:sp>
        <p:nvSpPr>
          <p:cNvPr id="2" name="Content Placeholder 1">
            <a:extLst>
              <a:ext uri="{FF2B5EF4-FFF2-40B4-BE49-F238E27FC236}">
                <a16:creationId xmlns:a16="http://schemas.microsoft.com/office/drawing/2014/main" id="{87CB3DC0-53BF-46B7-B1E0-E8FCF24FF9F9}"/>
              </a:ext>
            </a:extLst>
          </p:cNvPr>
          <p:cNvSpPr>
            <a:spLocks noGrp="1"/>
          </p:cNvSpPr>
          <p:nvPr>
            <p:ph idx="1"/>
          </p:nvPr>
        </p:nvSpPr>
        <p:spPr>
          <a:xfrm>
            <a:off x="608411" y="1085531"/>
            <a:ext cx="4405881" cy="4114801"/>
          </a:xfrm>
        </p:spPr>
        <p:txBody>
          <a:bodyPr>
            <a:normAutofit/>
          </a:bodyPr>
          <a:lstStyle/>
          <a:p>
            <a:r>
              <a:rPr lang="en-CA" sz="2000" dirty="0">
                <a:latin typeface="Arial" panose="020B0604020202020204" pitchFamily="34" charset="0"/>
                <a:cs typeface="Arial" panose="020B0604020202020204" pitchFamily="34" charset="0"/>
              </a:rPr>
              <a:t>Move all the disks from peg A to peg C, using peg B as auxiliary.</a:t>
            </a:r>
          </a:p>
          <a:p>
            <a:r>
              <a:rPr lang="en-CA" sz="2000" dirty="0">
                <a:latin typeface="Arial" panose="020B0604020202020204" pitchFamily="34" charset="0"/>
                <a:cs typeface="Arial" panose="020B0604020202020204" pitchFamily="34" charset="0"/>
              </a:rPr>
              <a:t>Move one disk at a time.</a:t>
            </a:r>
          </a:p>
          <a:p>
            <a:r>
              <a:rPr lang="en-CA" sz="2000" dirty="0">
                <a:latin typeface="Arial" panose="020B0604020202020204" pitchFamily="34" charset="0"/>
                <a:cs typeface="Arial" panose="020B0604020202020204" pitchFamily="34" charset="0"/>
              </a:rPr>
              <a:t>It is not allow to place a larger disk on top of a smaller disk.</a:t>
            </a:r>
          </a:p>
        </p:txBody>
      </p:sp>
      <p:sp>
        <p:nvSpPr>
          <p:cNvPr id="3" name="TextBox 2">
            <a:extLst>
              <a:ext uri="{FF2B5EF4-FFF2-40B4-BE49-F238E27FC236}">
                <a16:creationId xmlns:a16="http://schemas.microsoft.com/office/drawing/2014/main" id="{48F0D0FA-01A2-432F-AC36-EE3D8FCB47E1}"/>
              </a:ext>
            </a:extLst>
          </p:cNvPr>
          <p:cNvSpPr txBox="1"/>
          <p:nvPr/>
        </p:nvSpPr>
        <p:spPr>
          <a:xfrm>
            <a:off x="4870276" y="5834724"/>
            <a:ext cx="312906" cy="369332"/>
          </a:xfrm>
          <a:prstGeom prst="rect">
            <a:avLst/>
          </a:prstGeom>
          <a:noFill/>
          <a:ln w="19050">
            <a:solidFill>
              <a:schemeClr val="accent4"/>
            </a:solidFill>
          </a:ln>
        </p:spPr>
        <p:txBody>
          <a:bodyPr wrap="none" rtlCol="0" anchor="ctr" anchorCtr="1">
            <a:spAutoFit/>
          </a:bodyPr>
          <a:lstStyle/>
          <a:p>
            <a:r>
              <a:rPr lang="en-CA" dirty="0"/>
              <a:t>1</a:t>
            </a:r>
          </a:p>
        </p:txBody>
      </p:sp>
      <p:sp>
        <p:nvSpPr>
          <p:cNvPr id="11" name="TextBox 10">
            <a:extLst>
              <a:ext uri="{FF2B5EF4-FFF2-40B4-BE49-F238E27FC236}">
                <a16:creationId xmlns:a16="http://schemas.microsoft.com/office/drawing/2014/main" id="{66C1422B-B8AC-494A-99F9-AC037C327A10}"/>
              </a:ext>
            </a:extLst>
          </p:cNvPr>
          <p:cNvSpPr txBox="1"/>
          <p:nvPr/>
        </p:nvSpPr>
        <p:spPr>
          <a:xfrm>
            <a:off x="7482594" y="5778657"/>
            <a:ext cx="312906" cy="369332"/>
          </a:xfrm>
          <a:prstGeom prst="rect">
            <a:avLst/>
          </a:prstGeom>
          <a:noFill/>
          <a:ln w="19050">
            <a:solidFill>
              <a:schemeClr val="accent4"/>
            </a:solidFill>
          </a:ln>
        </p:spPr>
        <p:txBody>
          <a:bodyPr wrap="none" rtlCol="0" anchor="ctr" anchorCtr="1">
            <a:spAutoFit/>
          </a:bodyPr>
          <a:lstStyle/>
          <a:p>
            <a:r>
              <a:rPr lang="en-CA" dirty="0"/>
              <a:t>2</a:t>
            </a:r>
          </a:p>
        </p:txBody>
      </p:sp>
      <p:sp>
        <p:nvSpPr>
          <p:cNvPr id="12" name="TextBox 11">
            <a:extLst>
              <a:ext uri="{FF2B5EF4-FFF2-40B4-BE49-F238E27FC236}">
                <a16:creationId xmlns:a16="http://schemas.microsoft.com/office/drawing/2014/main" id="{BCCD5765-7826-427B-8B6F-343DB7F9D50D}"/>
              </a:ext>
            </a:extLst>
          </p:cNvPr>
          <p:cNvSpPr txBox="1"/>
          <p:nvPr/>
        </p:nvSpPr>
        <p:spPr>
          <a:xfrm>
            <a:off x="5734372" y="6323155"/>
            <a:ext cx="312906" cy="369332"/>
          </a:xfrm>
          <a:prstGeom prst="rect">
            <a:avLst/>
          </a:prstGeom>
          <a:noFill/>
          <a:ln w="19050">
            <a:solidFill>
              <a:schemeClr val="accent4"/>
            </a:solidFill>
          </a:ln>
        </p:spPr>
        <p:txBody>
          <a:bodyPr wrap="none" rtlCol="0" anchor="ctr" anchorCtr="1">
            <a:spAutoFit/>
          </a:bodyPr>
          <a:lstStyle/>
          <a:p>
            <a:r>
              <a:rPr lang="en-CA" dirty="0"/>
              <a:t>3</a:t>
            </a:r>
          </a:p>
        </p:txBody>
      </p:sp>
      <p:sp>
        <p:nvSpPr>
          <p:cNvPr id="13" name="TextBox 12">
            <a:extLst>
              <a:ext uri="{FF2B5EF4-FFF2-40B4-BE49-F238E27FC236}">
                <a16:creationId xmlns:a16="http://schemas.microsoft.com/office/drawing/2014/main" id="{39105C43-DC39-4553-A5E5-113A4863B8DE}"/>
              </a:ext>
            </a:extLst>
          </p:cNvPr>
          <p:cNvSpPr txBox="1"/>
          <p:nvPr/>
        </p:nvSpPr>
        <p:spPr>
          <a:xfrm>
            <a:off x="6695800" y="1538025"/>
            <a:ext cx="284052" cy="307777"/>
          </a:xfrm>
          <a:prstGeom prst="rect">
            <a:avLst/>
          </a:prstGeom>
          <a:noFill/>
          <a:ln w="19050">
            <a:noFill/>
          </a:ln>
        </p:spPr>
        <p:txBody>
          <a:bodyPr wrap="none" rtlCol="0" anchor="ctr" anchorCtr="1">
            <a:spAutoFit/>
          </a:bodyPr>
          <a:lstStyle/>
          <a:p>
            <a:r>
              <a:rPr lang="en-CA" sz="1400" dirty="0">
                <a:solidFill>
                  <a:srgbClr val="FF0000"/>
                </a:solidFill>
              </a:rPr>
              <a:t>1</a:t>
            </a:r>
          </a:p>
        </p:txBody>
      </p:sp>
      <p:sp>
        <p:nvSpPr>
          <p:cNvPr id="14" name="TextBox 13">
            <a:extLst>
              <a:ext uri="{FF2B5EF4-FFF2-40B4-BE49-F238E27FC236}">
                <a16:creationId xmlns:a16="http://schemas.microsoft.com/office/drawing/2014/main" id="{A6C5A1B1-124C-4BB9-BDCC-F2C2F9F4B20A}"/>
              </a:ext>
            </a:extLst>
          </p:cNvPr>
          <p:cNvSpPr txBox="1"/>
          <p:nvPr/>
        </p:nvSpPr>
        <p:spPr>
          <a:xfrm>
            <a:off x="6820280" y="1729881"/>
            <a:ext cx="284052" cy="307777"/>
          </a:xfrm>
          <a:prstGeom prst="rect">
            <a:avLst/>
          </a:prstGeom>
          <a:noFill/>
          <a:ln w="19050">
            <a:noFill/>
          </a:ln>
        </p:spPr>
        <p:txBody>
          <a:bodyPr wrap="none" rtlCol="0" anchor="ctr" anchorCtr="1">
            <a:spAutoFit/>
          </a:bodyPr>
          <a:lstStyle/>
          <a:p>
            <a:r>
              <a:rPr lang="en-CA" sz="1400" dirty="0">
                <a:solidFill>
                  <a:srgbClr val="FF0000"/>
                </a:solidFill>
              </a:rPr>
              <a:t>2</a:t>
            </a:r>
          </a:p>
        </p:txBody>
      </p:sp>
      <p:sp>
        <p:nvSpPr>
          <p:cNvPr id="15" name="TextBox 14">
            <a:extLst>
              <a:ext uri="{FF2B5EF4-FFF2-40B4-BE49-F238E27FC236}">
                <a16:creationId xmlns:a16="http://schemas.microsoft.com/office/drawing/2014/main" id="{A7C9BFA8-BD1A-4AE1-AE88-7CA2B83B8386}"/>
              </a:ext>
            </a:extLst>
          </p:cNvPr>
          <p:cNvSpPr txBox="1"/>
          <p:nvPr/>
        </p:nvSpPr>
        <p:spPr>
          <a:xfrm>
            <a:off x="6989001" y="1903064"/>
            <a:ext cx="284052" cy="307777"/>
          </a:xfrm>
          <a:prstGeom prst="rect">
            <a:avLst/>
          </a:prstGeom>
          <a:noFill/>
          <a:ln w="19050">
            <a:noFill/>
          </a:ln>
        </p:spPr>
        <p:txBody>
          <a:bodyPr wrap="none" rtlCol="0" anchor="ctr" anchorCtr="1">
            <a:spAutoFit/>
          </a:bodyPr>
          <a:lstStyle/>
          <a:p>
            <a:r>
              <a:rPr lang="en-CA" sz="1400" dirty="0">
                <a:solidFill>
                  <a:srgbClr val="FF0000"/>
                </a:solidFill>
              </a:rPr>
              <a:t>3</a:t>
            </a:r>
          </a:p>
        </p:txBody>
      </p:sp>
      <p:sp>
        <p:nvSpPr>
          <p:cNvPr id="16" name="TextBox 15">
            <a:extLst>
              <a:ext uri="{FF2B5EF4-FFF2-40B4-BE49-F238E27FC236}">
                <a16:creationId xmlns:a16="http://schemas.microsoft.com/office/drawing/2014/main" id="{8EE60C4A-4AED-4BDC-8F8A-94D3818E41F9}"/>
              </a:ext>
            </a:extLst>
          </p:cNvPr>
          <p:cNvSpPr txBox="1"/>
          <p:nvPr/>
        </p:nvSpPr>
        <p:spPr>
          <a:xfrm>
            <a:off x="7185707" y="2084519"/>
            <a:ext cx="284052" cy="307777"/>
          </a:xfrm>
          <a:prstGeom prst="rect">
            <a:avLst/>
          </a:prstGeom>
          <a:noFill/>
          <a:ln w="19050">
            <a:noFill/>
          </a:ln>
        </p:spPr>
        <p:txBody>
          <a:bodyPr wrap="none" rtlCol="0" anchor="ctr" anchorCtr="1">
            <a:spAutoFit/>
          </a:bodyPr>
          <a:lstStyle/>
          <a:p>
            <a:r>
              <a:rPr lang="en-CA" sz="1400" dirty="0">
                <a:solidFill>
                  <a:srgbClr val="FF0000"/>
                </a:solidFill>
              </a:rPr>
              <a:t>4</a:t>
            </a:r>
          </a:p>
        </p:txBody>
      </p:sp>
      <p:sp>
        <p:nvSpPr>
          <p:cNvPr id="17" name="TextBox 16">
            <a:extLst>
              <a:ext uri="{FF2B5EF4-FFF2-40B4-BE49-F238E27FC236}">
                <a16:creationId xmlns:a16="http://schemas.microsoft.com/office/drawing/2014/main" id="{C67EBB0F-B773-4A2D-B7D7-07EFE1E96DC5}"/>
              </a:ext>
            </a:extLst>
          </p:cNvPr>
          <p:cNvSpPr txBox="1"/>
          <p:nvPr/>
        </p:nvSpPr>
        <p:spPr>
          <a:xfrm>
            <a:off x="7412576" y="2255665"/>
            <a:ext cx="284052" cy="307777"/>
          </a:xfrm>
          <a:prstGeom prst="rect">
            <a:avLst/>
          </a:prstGeom>
          <a:noFill/>
          <a:ln w="19050">
            <a:noFill/>
          </a:ln>
        </p:spPr>
        <p:txBody>
          <a:bodyPr wrap="none" rtlCol="0" anchor="ctr" anchorCtr="1">
            <a:spAutoFit/>
          </a:bodyPr>
          <a:lstStyle/>
          <a:p>
            <a:r>
              <a:rPr lang="en-CA" sz="1400" dirty="0">
                <a:solidFill>
                  <a:srgbClr val="FF0000"/>
                </a:solidFill>
              </a:rPr>
              <a:t>5</a:t>
            </a:r>
          </a:p>
        </p:txBody>
      </p:sp>
      <p:sp>
        <p:nvSpPr>
          <p:cNvPr id="18" name="TextBox 17">
            <a:extLst>
              <a:ext uri="{FF2B5EF4-FFF2-40B4-BE49-F238E27FC236}">
                <a16:creationId xmlns:a16="http://schemas.microsoft.com/office/drawing/2014/main" id="{981389F1-F4A5-4BF5-B77F-94D3DE611A85}"/>
              </a:ext>
            </a:extLst>
          </p:cNvPr>
          <p:cNvSpPr txBox="1"/>
          <p:nvPr/>
        </p:nvSpPr>
        <p:spPr>
          <a:xfrm>
            <a:off x="7564975" y="2440889"/>
            <a:ext cx="358521" cy="307777"/>
          </a:xfrm>
          <a:prstGeom prst="rect">
            <a:avLst/>
          </a:prstGeom>
          <a:noFill/>
          <a:ln w="19050">
            <a:noFill/>
          </a:ln>
        </p:spPr>
        <p:txBody>
          <a:bodyPr wrap="square" rtlCol="0" anchor="ctr" anchorCtr="1">
            <a:spAutoFit/>
          </a:bodyPr>
          <a:lstStyle/>
          <a:p>
            <a:r>
              <a:rPr lang="en-CA" sz="1400" dirty="0">
                <a:solidFill>
                  <a:srgbClr val="FF0000"/>
                </a:solidFill>
              </a:rPr>
              <a:t>6</a:t>
            </a:r>
          </a:p>
        </p:txBody>
      </p:sp>
      <p:pic>
        <p:nvPicPr>
          <p:cNvPr id="4" name="Audio 3">
            <a:hlinkClick r:id="" action="ppaction://media"/>
            <a:extLst>
              <a:ext uri="{FF2B5EF4-FFF2-40B4-BE49-F238E27FC236}">
                <a16:creationId xmlns:a16="http://schemas.microsoft.com/office/drawing/2014/main" id="{FD51FEA7-5922-3C4B-B46E-1AE21A78C2D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604493648"/>
      </p:ext>
    </p:extLst>
  </p:cSld>
  <p:clrMapOvr>
    <a:masterClrMapping/>
  </p:clrMapOvr>
  <mc:AlternateContent xmlns:mc="http://schemas.openxmlformats.org/markup-compatibility/2006">
    <mc:Choice xmlns:p14="http://schemas.microsoft.com/office/powerpoint/2010/main" Requires="p14">
      <p:transition spd="med" p14:dur="700" advTm="87321">
        <p:fade/>
      </p:transition>
    </mc:Choice>
    <mc:Fallback>
      <p:transition spd="med" advTm="873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1125860" y="245270"/>
            <a:ext cx="8305800" cy="685800"/>
          </a:xfrm>
        </p:spPr>
        <p:txBody>
          <a:bodyPr/>
          <a:lstStyle/>
          <a:p>
            <a:pPr>
              <a:defRPr/>
            </a:pPr>
            <a:r>
              <a:rPr lang="en-US" dirty="0"/>
              <a:t>Example: Recursive Evaluation of </a:t>
            </a:r>
            <a:r>
              <a:rPr lang="en-US" i="1" dirty="0"/>
              <a:t>n</a:t>
            </a:r>
            <a:r>
              <a:rPr lang="en-US" dirty="0"/>
              <a:t>!</a:t>
            </a:r>
          </a:p>
        </p:txBody>
      </p:sp>
      <p:sp>
        <p:nvSpPr>
          <p:cNvPr id="352259" name="Rectangle 3"/>
          <p:cNvSpPr>
            <a:spLocks noGrp="1" noChangeArrowheads="1"/>
          </p:cNvSpPr>
          <p:nvPr>
            <p:ph type="body" sz="half" idx="1"/>
          </p:nvPr>
        </p:nvSpPr>
        <p:spPr>
          <a:xfrm>
            <a:off x="909836" y="1196752"/>
            <a:ext cx="10099848" cy="5472608"/>
          </a:xfrm>
        </p:spPr>
        <p:txBody>
          <a:bodyPr>
            <a:noAutofit/>
          </a:bodyPr>
          <a:lstStyle/>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Non-recursive definition:</a:t>
            </a:r>
            <a:r>
              <a:rPr lang="en-US" sz="2000" i="1" dirty="0">
                <a:latin typeface="Arial" panose="020B0604020202020204" pitchFamily="34" charset="0"/>
                <a:cs typeface="Arial" panose="020B0604020202020204" pitchFamily="34" charset="0"/>
              </a:rPr>
              <a:t> n </a:t>
            </a:r>
            <a:r>
              <a:rPr lang="en-US" sz="2000" dirty="0">
                <a:latin typeface="Arial" panose="020B0604020202020204" pitchFamily="34" charset="0"/>
                <a:cs typeface="Arial" panose="020B0604020202020204" pitchFamily="34" charset="0"/>
              </a:rPr>
              <a:t>! = 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2 </a:t>
            </a:r>
            <a:r>
              <a:rPr lang="en-US" sz="2000" b="0" dirty="0">
                <a:latin typeface="Arial" panose="020B0604020202020204" pitchFamily="34" charset="0"/>
                <a:cs typeface="Arial" panose="020B0604020202020204" pitchFamily="34" charset="0"/>
                <a:sym typeface="Symbol" pitchFamily="84" charset="2"/>
              </a:rPr>
              <a:t></a:t>
            </a:r>
            <a:r>
              <a:rPr lang="en-US" sz="2000" i="1" dirty="0">
                <a:latin typeface="Arial" panose="020B0604020202020204" pitchFamily="34" charset="0"/>
                <a:cs typeface="Arial" panose="020B0604020202020204" pitchFamily="34" charset="0"/>
              </a:rPr>
              <a:t> …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for </a:t>
            </a:r>
            <a:r>
              <a:rPr lang="en-US" sz="2000" i="1" dirty="0">
                <a:latin typeface="Arial" panose="020B0604020202020204" pitchFamily="34" charset="0"/>
                <a:cs typeface="Arial" panose="020B0604020202020204" pitchFamily="34" charset="0"/>
              </a:rPr>
              <a:t>n ≥ </a:t>
            </a:r>
            <a:r>
              <a:rPr lang="en-US" sz="2000" dirty="0">
                <a:latin typeface="Arial" panose="020B0604020202020204" pitchFamily="34" charset="0"/>
                <a:cs typeface="Arial" panose="020B0604020202020204" pitchFamily="34" charset="0"/>
              </a:rPr>
              <a:t>1  and  0! = 1</a:t>
            </a:r>
            <a:endParaRPr lang="en-US" sz="2000" u="sng" dirty="0">
              <a:latin typeface="Arial" panose="020B0604020202020204" pitchFamily="34" charset="0"/>
              <a:cs typeface="Arial" panose="020B0604020202020204" pitchFamily="34" charset="0"/>
            </a:endParaRP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Recursive definition of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F</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F</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for </a:t>
            </a:r>
            <a:r>
              <a:rPr lang="en-US" sz="2000" i="1" dirty="0">
                <a:latin typeface="Arial" panose="020B0604020202020204" pitchFamily="34" charset="0"/>
                <a:cs typeface="Arial" panose="020B0604020202020204" pitchFamily="34" charset="0"/>
              </a:rPr>
              <a:t>n ≥ </a:t>
            </a:r>
            <a:r>
              <a:rPr lang="en-US" sz="2000" dirty="0">
                <a:latin typeface="Arial" panose="020B0604020202020204" pitchFamily="34" charset="0"/>
                <a:cs typeface="Arial" panose="020B0604020202020204" pitchFamily="34" charset="0"/>
              </a:rPr>
              <a:t>1  and  F(0) = 1</a:t>
            </a:r>
          </a:p>
          <a:p>
            <a:pPr lvl="1">
              <a:lnSpc>
                <a:spcPct val="80000"/>
              </a:lnSpc>
              <a:buFontTx/>
              <a:buNone/>
              <a:defRPr/>
            </a:pPr>
            <a:endParaRPr lang="en-US" dirty="0">
              <a:latin typeface="Arial" panose="020B0604020202020204" pitchFamily="34" charset="0"/>
              <a:cs typeface="Arial" panose="020B0604020202020204" pitchFamily="34" charset="0"/>
            </a:endParaRP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F(4) </a:t>
            </a:r>
          </a:p>
          <a:p>
            <a:pPr>
              <a:lnSpc>
                <a:spcPct val="80000"/>
              </a:lnSpc>
              <a:buFont typeface="Monotype Sorts" pitchFamily="2" charset="2"/>
              <a:buNone/>
              <a:defRPr/>
            </a:pPr>
            <a:r>
              <a:rPr lang="en-US" sz="2000" dirty="0"/>
              <a:t>   </a:t>
            </a:r>
            <a:r>
              <a:rPr lang="en-US" sz="2000" dirty="0">
                <a:solidFill>
                  <a:srgbClr val="FFC000"/>
                </a:solidFill>
              </a:rPr>
              <a:t>24</a:t>
            </a:r>
            <a:r>
              <a:rPr lang="en-US" sz="2000" dirty="0"/>
              <a:t>          4</a:t>
            </a:r>
            <a:r>
              <a:rPr lang="en-US" sz="2000" dirty="0">
                <a:latin typeface="Arial" panose="020B0604020202020204" pitchFamily="34" charset="0"/>
                <a:cs typeface="Arial" panose="020B0604020202020204" pitchFamily="34" charset="0"/>
                <a:sym typeface="Symbol" pitchFamily="84" charset="2"/>
              </a:rPr>
              <a:t>  F(3)</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sym typeface="Symbol" pitchFamily="84" charset="2"/>
              </a:rPr>
              <a:t>                       </a:t>
            </a:r>
            <a:r>
              <a:rPr lang="en-US" sz="2000" dirty="0">
                <a:solidFill>
                  <a:srgbClr val="FFC000"/>
                </a:solidFill>
                <a:latin typeface="Arial" panose="020B0604020202020204" pitchFamily="34" charset="0"/>
                <a:cs typeface="Arial" panose="020B0604020202020204" pitchFamily="34" charset="0"/>
                <a:sym typeface="Symbol" pitchFamily="84" charset="2"/>
              </a:rPr>
              <a:t>6</a:t>
            </a:r>
            <a:r>
              <a:rPr lang="en-US" sz="2000" dirty="0">
                <a:latin typeface="Arial" panose="020B0604020202020204" pitchFamily="34" charset="0"/>
                <a:cs typeface="Arial" panose="020B0604020202020204" pitchFamily="34" charset="0"/>
                <a:sym typeface="Symbol" pitchFamily="84" charset="2"/>
              </a:rPr>
              <a:t>           3  F(2)</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sym typeface="Symbol" pitchFamily="84" charset="2"/>
              </a:rPr>
              <a:t>                                             </a:t>
            </a:r>
            <a:r>
              <a:rPr lang="en-US" sz="2000" dirty="0">
                <a:solidFill>
                  <a:srgbClr val="FFC000"/>
                </a:solidFill>
                <a:latin typeface="Arial" panose="020B0604020202020204" pitchFamily="34" charset="0"/>
                <a:cs typeface="Arial" panose="020B0604020202020204" pitchFamily="34" charset="0"/>
                <a:sym typeface="Symbol" pitchFamily="84" charset="2"/>
              </a:rPr>
              <a:t>2 </a:t>
            </a:r>
            <a:r>
              <a:rPr lang="en-US" sz="2000" dirty="0">
                <a:latin typeface="Arial" panose="020B0604020202020204" pitchFamily="34" charset="0"/>
                <a:cs typeface="Arial" panose="020B0604020202020204" pitchFamily="34" charset="0"/>
                <a:sym typeface="Symbol" pitchFamily="84" charset="2"/>
              </a:rPr>
              <a:t>          2  F(1)        </a:t>
            </a:r>
            <a:endParaRPr lang="en-US" sz="2000" dirty="0"/>
          </a:p>
          <a:p>
            <a:pPr>
              <a:lnSpc>
                <a:spcPct val="80000"/>
              </a:lnSpc>
              <a:buFont typeface="Monotype Sorts" pitchFamily="2" charset="2"/>
              <a:buNone/>
              <a:defRPr/>
            </a:pPr>
            <a:r>
              <a:rPr lang="en-US" sz="2000" dirty="0"/>
              <a:t>                                                                 </a:t>
            </a:r>
            <a:r>
              <a:rPr lang="en-US" sz="2000" dirty="0">
                <a:solidFill>
                  <a:srgbClr val="FFC000"/>
                </a:solidFill>
              </a:rPr>
              <a:t>1</a:t>
            </a:r>
            <a:r>
              <a:rPr lang="en-US" sz="2000" dirty="0"/>
              <a:t>           1</a:t>
            </a:r>
            <a:r>
              <a:rPr lang="en-US" sz="2000" dirty="0">
                <a:latin typeface="Arial" panose="020B0604020202020204" pitchFamily="34" charset="0"/>
                <a:cs typeface="Arial" panose="020B0604020202020204" pitchFamily="34" charset="0"/>
                <a:sym typeface="Symbol" pitchFamily="84" charset="2"/>
              </a:rPr>
              <a:t>  F(0)</a:t>
            </a:r>
            <a:endParaRPr lang="en-US" sz="2000" dirty="0"/>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a:t>
            </a:r>
            <a:r>
              <a:rPr lang="en-US" sz="2000" dirty="0">
                <a:solidFill>
                  <a:srgbClr val="FFC000"/>
                </a:solidFill>
                <a:latin typeface="Arial" panose="020B0604020202020204" pitchFamily="34" charset="0"/>
                <a:cs typeface="Arial" panose="020B0604020202020204" pitchFamily="34" charset="0"/>
              </a:rPr>
              <a:t>1</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a:t>
            </a:r>
          </a:p>
          <a:p>
            <a:pPr>
              <a:lnSpc>
                <a:spcPct val="80000"/>
              </a:lnSpc>
              <a:buFont typeface="Monotype Sorts" pitchFamily="2" charset="2"/>
              <a:buNone/>
              <a:defRPr/>
            </a:pPr>
            <a:endParaRPr lang="en-US" sz="2000" dirty="0">
              <a:latin typeface="Arial" panose="020B0604020202020204" pitchFamily="34" charset="0"/>
              <a:cs typeface="Arial" panose="020B0604020202020204" pitchFamily="34" charset="0"/>
            </a:endParaRPr>
          </a:p>
        </p:txBody>
      </p:sp>
      <p:pic>
        <p:nvPicPr>
          <p:cNvPr id="74756" name="Picture 4" descr="2_4a"/>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7678588" y="2371725"/>
            <a:ext cx="4249738" cy="2114550"/>
          </a:xfrm>
          <a:solidFill>
            <a:schemeClr val="tx1"/>
          </a:solidFill>
        </p:spPr>
      </p:pic>
      <p:sp>
        <p:nvSpPr>
          <p:cNvPr id="2" name="Arrow: Curved Down 1">
            <a:extLst>
              <a:ext uri="{FF2B5EF4-FFF2-40B4-BE49-F238E27FC236}">
                <a16:creationId xmlns:a16="http://schemas.microsoft.com/office/drawing/2014/main" id="{D31BD6BB-DBD0-48F5-8507-BABFB6C6B2D2}"/>
              </a:ext>
            </a:extLst>
          </p:cNvPr>
          <p:cNvSpPr/>
          <p:nvPr/>
        </p:nvSpPr>
        <p:spPr>
          <a:xfrm rot="1499001">
            <a:off x="1418141" y="2440026"/>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7" name="Arrow: Curved Down 6">
            <a:extLst>
              <a:ext uri="{FF2B5EF4-FFF2-40B4-BE49-F238E27FC236}">
                <a16:creationId xmlns:a16="http://schemas.microsoft.com/office/drawing/2014/main" id="{B7882175-1EB4-431B-9D87-D62A8333622C}"/>
              </a:ext>
            </a:extLst>
          </p:cNvPr>
          <p:cNvSpPr/>
          <p:nvPr/>
        </p:nvSpPr>
        <p:spPr>
          <a:xfrm rot="1499001">
            <a:off x="2853737" y="2894253"/>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8" name="Arrow: Curved Down 7">
            <a:extLst>
              <a:ext uri="{FF2B5EF4-FFF2-40B4-BE49-F238E27FC236}">
                <a16:creationId xmlns:a16="http://schemas.microsoft.com/office/drawing/2014/main" id="{B51284AF-1B59-4183-A12F-2B3DB4AC3EC9}"/>
              </a:ext>
            </a:extLst>
          </p:cNvPr>
          <p:cNvSpPr/>
          <p:nvPr/>
        </p:nvSpPr>
        <p:spPr>
          <a:xfrm rot="1499001">
            <a:off x="4332184" y="3388789"/>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9" name="Arrow: Curved Down 8">
            <a:extLst>
              <a:ext uri="{FF2B5EF4-FFF2-40B4-BE49-F238E27FC236}">
                <a16:creationId xmlns:a16="http://schemas.microsoft.com/office/drawing/2014/main" id="{4586DFC7-21AE-4EB8-A635-EED895F159A2}"/>
              </a:ext>
            </a:extLst>
          </p:cNvPr>
          <p:cNvSpPr/>
          <p:nvPr/>
        </p:nvSpPr>
        <p:spPr>
          <a:xfrm rot="1499001">
            <a:off x="5782228" y="3830356"/>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3" name="Arrow: Curved Left 2">
            <a:extLst>
              <a:ext uri="{FF2B5EF4-FFF2-40B4-BE49-F238E27FC236}">
                <a16:creationId xmlns:a16="http://schemas.microsoft.com/office/drawing/2014/main" id="{44BED41E-C593-4DB2-9FAA-5E73014A0202}"/>
              </a:ext>
            </a:extLst>
          </p:cNvPr>
          <p:cNvSpPr/>
          <p:nvPr/>
        </p:nvSpPr>
        <p:spPr>
          <a:xfrm>
            <a:off x="7462564" y="4616802"/>
            <a:ext cx="288032" cy="432048"/>
          </a:xfrm>
          <a:prstGeom prst="curvedLeftArrow">
            <a:avLst/>
          </a:prstGeom>
          <a:solidFill>
            <a:srgbClr val="FFC000"/>
          </a:solidFill>
          <a:ln>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4" name="Arrow: Curved Left 13">
            <a:extLst>
              <a:ext uri="{FF2B5EF4-FFF2-40B4-BE49-F238E27FC236}">
                <a16:creationId xmlns:a16="http://schemas.microsoft.com/office/drawing/2014/main" id="{BC806809-F30D-4D13-BD8C-74D21EC973CF}"/>
              </a:ext>
            </a:extLst>
          </p:cNvPr>
          <p:cNvSpPr/>
          <p:nvPr/>
        </p:nvSpPr>
        <p:spPr>
          <a:xfrm rot="5400000">
            <a:off x="1734835" y="2957368"/>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5" name="Arrow: Curved Left 14">
            <a:extLst>
              <a:ext uri="{FF2B5EF4-FFF2-40B4-BE49-F238E27FC236}">
                <a16:creationId xmlns:a16="http://schemas.microsoft.com/office/drawing/2014/main" id="{1318D083-6EAD-4052-A34B-2123119166B1}"/>
              </a:ext>
            </a:extLst>
          </p:cNvPr>
          <p:cNvSpPr/>
          <p:nvPr/>
        </p:nvSpPr>
        <p:spPr>
          <a:xfrm rot="5400000">
            <a:off x="3163219" y="3407017"/>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6" name="Arrow: Curved Left 15">
            <a:extLst>
              <a:ext uri="{FF2B5EF4-FFF2-40B4-BE49-F238E27FC236}">
                <a16:creationId xmlns:a16="http://schemas.microsoft.com/office/drawing/2014/main" id="{50F5DC0B-FD59-462A-B352-AC26DDA4A672}"/>
              </a:ext>
            </a:extLst>
          </p:cNvPr>
          <p:cNvSpPr/>
          <p:nvPr/>
        </p:nvSpPr>
        <p:spPr>
          <a:xfrm rot="5400000">
            <a:off x="4643948" y="3915430"/>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8" name="Arrow: Curved Left 17">
            <a:extLst>
              <a:ext uri="{FF2B5EF4-FFF2-40B4-BE49-F238E27FC236}">
                <a16:creationId xmlns:a16="http://schemas.microsoft.com/office/drawing/2014/main" id="{9576782B-DD3D-476A-A4AB-0D6E02B59D4D}"/>
              </a:ext>
            </a:extLst>
          </p:cNvPr>
          <p:cNvSpPr/>
          <p:nvPr/>
        </p:nvSpPr>
        <p:spPr>
          <a:xfrm rot="5400000">
            <a:off x="6091710" y="4347478"/>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pic>
        <p:nvPicPr>
          <p:cNvPr id="12" name="Audio 11">
            <a:hlinkClick r:id="" action="ppaction://media"/>
            <a:extLst>
              <a:ext uri="{FF2B5EF4-FFF2-40B4-BE49-F238E27FC236}">
                <a16:creationId xmlns:a16="http://schemas.microsoft.com/office/drawing/2014/main" id="{05745534-AF64-B847-B881-99B040882E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961952110"/>
      </p:ext>
    </p:extLst>
  </p:cSld>
  <p:clrMapOvr>
    <a:masterClrMapping/>
  </p:clrMapOvr>
  <mc:AlternateContent xmlns:mc="http://schemas.openxmlformats.org/markup-compatibility/2006">
    <mc:Choice xmlns:p14="http://schemas.microsoft.com/office/powerpoint/2010/main" Requires="p14">
      <p:transition spd="med" p14:dur="700" advTm="92143">
        <p:fade/>
      </p:transition>
    </mc:Choice>
    <mc:Fallback>
      <p:transition spd="med" advTm="921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a:xfrm>
            <a:off x="1053852" y="214750"/>
            <a:ext cx="9721080" cy="609600"/>
          </a:xfrm>
        </p:spPr>
        <p:txBody>
          <a:bodyPr>
            <a:noAutofit/>
          </a:bodyPr>
          <a:lstStyle/>
          <a:p>
            <a:pPr>
              <a:defRPr/>
            </a:pPr>
            <a:r>
              <a:rPr lang="en-US" dirty="0"/>
              <a:t>Solving Recurrence for Number of Moves</a:t>
            </a:r>
          </a:p>
        </p:txBody>
      </p:sp>
      <p:sp>
        <p:nvSpPr>
          <p:cNvPr id="314371" name="Rectangle 3"/>
          <p:cNvSpPr>
            <a:spLocks noGrp="1" noChangeArrowheads="1"/>
          </p:cNvSpPr>
          <p:nvPr>
            <p:ph idx="1"/>
          </p:nvPr>
        </p:nvSpPr>
        <p:spPr>
          <a:xfrm>
            <a:off x="2494012" y="2051588"/>
            <a:ext cx="4156021" cy="430683"/>
          </a:xfrm>
        </p:spPr>
        <p:txBody>
          <a:bodyPr>
            <a:normAutofit/>
          </a:bodyPr>
          <a:lstStyle/>
          <a:p>
            <a:pPr>
              <a:buFont typeface="Monotype Sorts" pitchFamily="2" charset="2"/>
              <a:buNone/>
              <a:defRPr/>
            </a:pPr>
            <a:r>
              <a:rPr lang="en-US" sz="2000" dirty="0">
                <a:latin typeface="Arial" panose="020B0604020202020204" pitchFamily="34" charset="0"/>
                <a:cs typeface="Arial" panose="020B0604020202020204" pitchFamily="34" charset="0"/>
              </a:rPr>
              <a:t>M(</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2M(</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-1) + 1,  M(1) = 1</a:t>
            </a:r>
          </a:p>
        </p:txBody>
      </p:sp>
      <p:pic>
        <p:nvPicPr>
          <p:cNvPr id="8294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98850" y="2703139"/>
            <a:ext cx="7824787"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12464" y="5374609"/>
            <a:ext cx="78422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2" name="Rectangle 5"/>
          <p:cNvSpPr>
            <a:spLocks noChangeArrowheads="1"/>
          </p:cNvSpPr>
          <p:nvPr/>
        </p:nvSpPr>
        <p:spPr bwMode="auto">
          <a:xfrm>
            <a:off x="3430116" y="4887539"/>
            <a:ext cx="208823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Sub. </a:t>
            </a:r>
            <a:r>
              <a:rPr lang="en-US" altLang="en-US" dirty="0" err="1"/>
              <a:t>i</a:t>
            </a:r>
            <a:r>
              <a:rPr lang="en-US" altLang="en-US" dirty="0"/>
              <a:t> = n - 1:</a:t>
            </a:r>
          </a:p>
        </p:txBody>
      </p:sp>
      <p:sp>
        <p:nvSpPr>
          <p:cNvPr id="9" name="Text Box 6">
            <a:extLst>
              <a:ext uri="{FF2B5EF4-FFF2-40B4-BE49-F238E27FC236}">
                <a16:creationId xmlns:a16="http://schemas.microsoft.com/office/drawing/2014/main" id="{204E337A-8651-4049-B8EF-CC6400A8E7EF}"/>
              </a:ext>
            </a:extLst>
          </p:cNvPr>
          <p:cNvSpPr txBox="1">
            <a:spLocks noChangeArrowheads="1"/>
          </p:cNvSpPr>
          <p:nvPr/>
        </p:nvSpPr>
        <p:spPr bwMode="auto">
          <a:xfrm>
            <a:off x="809609" y="929164"/>
            <a:ext cx="11233248" cy="461665"/>
          </a:xfrm>
          <a:prstGeom prst="rect">
            <a:avLst/>
          </a:prstGeom>
          <a:noFill/>
          <a:ln w="12700">
            <a:noFill/>
            <a:miter lim="800000"/>
            <a:headEnd type="none" w="sm" len="sm"/>
            <a:tailEnd type="none" w="sm" len="sm"/>
          </a:ln>
          <a:effectLst/>
        </p:spPr>
        <p:txBody>
          <a:bodyPr wrap="square">
            <a:spAutoFit/>
          </a:bodyPr>
          <a:lstStyle/>
          <a:p>
            <a:pPr>
              <a:spcBef>
                <a:spcPct val="50000"/>
              </a:spcBef>
              <a:defRPr/>
            </a:pPr>
            <a:r>
              <a:rPr lang="en-US" sz="2400" dirty="0">
                <a:effectLst>
                  <a:outerShdw blurRad="38100" dist="38100" dir="2700000" algn="tl">
                    <a:srgbClr val="000000"/>
                  </a:outerShdw>
                </a:effectLst>
                <a:latin typeface="Arial" panose="020B0604020202020204" pitchFamily="34" charset="0"/>
                <a:cs typeface="Arial" panose="020B0604020202020204" pitchFamily="34" charset="0"/>
              </a:rPr>
              <a:t>move (1, n, A, C) ← move(1, n-1, A, B), move (n, 1, A, C), move(1, n-1, B, C)</a:t>
            </a:r>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CACCB34C-EEA6-46B6-962A-E7657CD96CFB}"/>
                  </a:ext>
                </a:extLst>
              </p:cNvPr>
              <p:cNvSpPr txBox="1">
                <a:spLocks noChangeArrowheads="1"/>
              </p:cNvSpPr>
              <p:nvPr/>
            </p:nvSpPr>
            <p:spPr>
              <a:xfrm>
                <a:off x="368138" y="2586590"/>
                <a:ext cx="3144325" cy="3847758"/>
              </a:xfrm>
              <a:prstGeom prst="rect">
                <a:avLst/>
              </a:prstGeom>
            </p:spPr>
            <p:txBody>
              <a:bodyPr vert="horz" lIns="91440" tIns="45720" rIns="91440" bIns="45720" rtlCol="0">
                <a:normAutofit fontScale="77500" lnSpcReduction="2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a:defRPr/>
                </a:pPr>
                <a:r>
                  <a:rPr lang="en-US" sz="2100" dirty="0">
                    <a:latin typeface="Arial" panose="020B0604020202020204" pitchFamily="34" charset="0"/>
                    <a:cs typeface="Arial" panose="020B0604020202020204" pitchFamily="34" charset="0"/>
                  </a:rPr>
                  <a:t>Input size: n </a:t>
                </a:r>
              </a:p>
              <a:p>
                <a:pPr>
                  <a:defRPr/>
                </a:pPr>
                <a:r>
                  <a:rPr lang="en-US" sz="2100" dirty="0">
                    <a:latin typeface="Cambria Math" panose="02040503050406030204" pitchFamily="18" charset="0"/>
                    <a:cs typeface="Arial" panose="020B0604020202020204" pitchFamily="34" charset="0"/>
                  </a:rPr>
                  <a:t>Basic operation: moving a disk</a:t>
                </a:r>
              </a:p>
              <a:p>
                <a:pPr>
                  <a:defRPr/>
                </a:pPr>
                <a:r>
                  <a:rPr lang="en-US" sz="2100" dirty="0">
                    <a:latin typeface="Cambria Math" panose="02040503050406030204" pitchFamily="18" charset="0"/>
                    <a:cs typeface="Arial" panose="020B0604020202020204" pitchFamily="34" charset="0"/>
                  </a:rPr>
                  <a:t>No worst, average, best cases</a:t>
                </a:r>
              </a:p>
              <a:p>
                <a:pPr>
                  <a:buFont typeface="Monotype Sorts" pitchFamily="2" charset="2"/>
                  <a:buNone/>
                  <a:defRPr/>
                </a:pPr>
                <a:endParaRPr lang="en-US" sz="2000" i="1" dirty="0">
                  <a:latin typeface="Cambria Math" panose="02040503050406030204" pitchFamily="18" charset="0"/>
                  <a:cs typeface="Arial" panose="020B0604020202020204" pitchFamily="34" charset="0"/>
                </a:endParaRPr>
              </a:p>
              <a:p>
                <a:pPr>
                  <a:buFont typeface="Monotype Sorts" pitchFamily="2" charset="2"/>
                  <a:buNone/>
                  <a:defRPr/>
                </a:pPr>
                <a14:m>
                  <m:oMath xmlns:m="http://schemas.openxmlformats.org/officeDocument/2006/math">
                    <m:sSup>
                      <m:sSupPr>
                        <m:ctrlPr>
                          <a:rPr lang="en-US" i="1" dirty="0" smtClean="0">
                            <a:latin typeface="Cambria Math" panose="02040503050406030204" pitchFamily="18" charset="0"/>
                            <a:cs typeface="Arial" panose="020B0604020202020204" pitchFamily="34" charset="0"/>
                          </a:rPr>
                        </m:ctrlPr>
                      </m:sSupPr>
                      <m:e>
                        <m:r>
                          <a:rPr lang="en-CA" b="0" i="1" dirty="0" smtClean="0">
                            <a:latin typeface="Cambria Math" panose="02040503050406030204" pitchFamily="18" charset="0"/>
                            <a:cs typeface="Arial" panose="020B0604020202020204" pitchFamily="34" charset="0"/>
                          </a:rPr>
                          <m:t>2</m:t>
                        </m:r>
                      </m:e>
                      <m:sup>
                        <m:r>
                          <a:rPr lang="en-CA" b="0" i="1" dirty="0" smtClean="0">
                            <a:latin typeface="Cambria Math" panose="02040503050406030204" pitchFamily="18" charset="0"/>
                            <a:cs typeface="Arial" panose="020B0604020202020204" pitchFamily="34" charset="0"/>
                          </a:rPr>
                          <m:t>𝑖</m:t>
                        </m:r>
                        <m:r>
                          <a:rPr lang="en-CA" b="0" i="1" dirty="0" smtClean="0">
                            <a:latin typeface="Cambria Math" panose="02040503050406030204" pitchFamily="18" charset="0"/>
                            <a:cs typeface="Arial" panose="020B0604020202020204" pitchFamily="34" charset="0"/>
                          </a:rPr>
                          <m:t>−1</m:t>
                        </m:r>
                      </m:sup>
                    </m:sSup>
                  </m:oMath>
                </a14:m>
                <a:r>
                  <a:rPr lang="en-US" dirty="0">
                    <a:latin typeface="Arial" panose="020B0604020202020204" pitchFamily="34" charset="0"/>
                    <a:cs typeface="Arial" panose="020B0604020202020204" pitchFamily="34" charset="0"/>
                  </a:rPr>
                  <a:t>+</a:t>
                </a:r>
                <a:r>
                  <a:rPr lang="en-US" dirty="0">
                    <a:cs typeface="Arial" panose="020B0604020202020204" pitchFamily="34" charset="0"/>
                  </a:rPr>
                  <a:t> </a:t>
                </a:r>
                <a14:m>
                  <m:oMath xmlns:m="http://schemas.openxmlformats.org/officeDocument/2006/math">
                    <m:sSup>
                      <m:sSupPr>
                        <m:ctrlPr>
                          <a:rPr lang="en-US" i="1" dirty="0">
                            <a:latin typeface="Cambria Math" panose="02040503050406030204" pitchFamily="18" charset="0"/>
                            <a:cs typeface="Arial" panose="020B0604020202020204" pitchFamily="34" charset="0"/>
                          </a:rPr>
                        </m:ctrlPr>
                      </m:sSupPr>
                      <m:e>
                        <m:r>
                          <a:rPr lang="en-CA" i="1" dirty="0">
                            <a:latin typeface="Cambria Math" panose="02040503050406030204" pitchFamily="18" charset="0"/>
                            <a:cs typeface="Arial" panose="020B0604020202020204" pitchFamily="34" charset="0"/>
                          </a:rPr>
                          <m:t>2</m:t>
                        </m:r>
                      </m:e>
                      <m:sup>
                        <m:r>
                          <a:rPr lang="en-CA" i="1" dirty="0">
                            <a:latin typeface="Cambria Math" panose="02040503050406030204" pitchFamily="18" charset="0"/>
                            <a:cs typeface="Arial" panose="020B0604020202020204" pitchFamily="34" charset="0"/>
                          </a:rPr>
                          <m:t>𝑖</m:t>
                        </m:r>
                        <m:r>
                          <a:rPr lang="en-CA" i="1" dirty="0">
                            <a:latin typeface="Cambria Math" panose="02040503050406030204" pitchFamily="18" charset="0"/>
                            <a:cs typeface="Arial" panose="020B0604020202020204" pitchFamily="34" charset="0"/>
                          </a:rPr>
                          <m:t>−2</m:t>
                        </m:r>
                      </m:sup>
                    </m:sSup>
                  </m:oMath>
                </a14:m>
                <a:r>
                  <a:rPr lang="en-US" dirty="0">
                    <a:latin typeface="Arial" panose="020B0604020202020204" pitchFamily="34" charset="0"/>
                    <a:cs typeface="Arial" panose="020B0604020202020204" pitchFamily="34" charset="0"/>
                  </a:rPr>
                  <a:t>+ … +</a:t>
                </a:r>
                <a14:m>
                  <m:oMath xmlns:m="http://schemas.openxmlformats.org/officeDocument/2006/math">
                    <m:r>
                      <a:rPr lang="en-CA" b="0" i="1" smtClean="0">
                        <a:latin typeface="Cambria Math" panose="02040503050406030204" pitchFamily="18" charset="0"/>
                        <a:cs typeface="Arial" panose="020B0604020202020204" pitchFamily="34" charset="0"/>
                      </a:rPr>
                      <m:t>2+1</m:t>
                    </m:r>
                  </m:oMath>
                </a14:m>
                <a:endParaRPr lang="en-CA" b="0" dirty="0">
                  <a:latin typeface="Arial" panose="020B0604020202020204" pitchFamily="34" charset="0"/>
                  <a:cs typeface="Arial" panose="020B0604020202020204" pitchFamily="34" charset="0"/>
                </a:endParaRPr>
              </a:p>
              <a:p>
                <a:pPr>
                  <a:buFont typeface="Monotype Sorts" pitchFamily="2" charset="2"/>
                  <a:buNone/>
                  <a:defRPr/>
                </a:pPr>
                <a:r>
                  <a:rPr lang="en-US" dirty="0">
                    <a:latin typeface="Arial" panose="020B0604020202020204" pitchFamily="34" charset="0"/>
                    <a:cs typeface="Arial" panose="020B0604020202020204" pitchFamily="34" charset="0"/>
                  </a:rPr>
                  <a:t>= </a:t>
                </a:r>
                <a14:m>
                  <m:oMath xmlns:m="http://schemas.openxmlformats.org/officeDocument/2006/math">
                    <m:nary>
                      <m:naryPr>
                        <m:chr m:val="∑"/>
                        <m:limLoc m:val="subSup"/>
                        <m:ctrlPr>
                          <a:rPr lang="en-US" i="1" smtClean="0">
                            <a:latin typeface="Cambria Math" panose="02040503050406030204" pitchFamily="18" charset="0"/>
                            <a:cs typeface="Arial" panose="020B0604020202020204" pitchFamily="34" charset="0"/>
                          </a:rPr>
                        </m:ctrlPr>
                      </m:naryPr>
                      <m:sub>
                        <m:r>
                          <m:rPr>
                            <m:brk m:alnAt="25"/>
                          </m:rPr>
                          <a:rPr lang="en-CA" b="0" i="1" smtClean="0">
                            <a:latin typeface="Cambria Math" panose="02040503050406030204" pitchFamily="18" charset="0"/>
                            <a:cs typeface="Arial" panose="020B0604020202020204" pitchFamily="34" charset="0"/>
                          </a:rPr>
                          <m:t>𝑗</m:t>
                        </m:r>
                        <m:r>
                          <a:rPr lang="en-CA" b="0" i="1" smtClean="0">
                            <a:latin typeface="Cambria Math" panose="02040503050406030204" pitchFamily="18" charset="0"/>
                            <a:cs typeface="Arial" panose="020B0604020202020204" pitchFamily="34" charset="0"/>
                          </a:rPr>
                          <m:t>=0</m:t>
                        </m:r>
                      </m:sub>
                      <m:sup>
                        <m:r>
                          <a:rPr lang="en-CA" b="0" i="1" smtClean="0">
                            <a:latin typeface="Cambria Math" panose="02040503050406030204" pitchFamily="18" charset="0"/>
                            <a:cs typeface="Arial" panose="020B0604020202020204" pitchFamily="34" charset="0"/>
                          </a:rPr>
                          <m:t>𝑖</m:t>
                        </m:r>
                        <m:r>
                          <a:rPr lang="en-CA" b="0" i="1" smtClean="0">
                            <a:latin typeface="Cambria Math" panose="02040503050406030204" pitchFamily="18" charset="0"/>
                            <a:cs typeface="Arial" panose="020B0604020202020204" pitchFamily="34" charset="0"/>
                          </a:rPr>
                          <m:t>−1</m:t>
                        </m:r>
                      </m:sup>
                      <m:e>
                        <m:sSup>
                          <m:sSupPr>
                            <m:ctrlPr>
                              <a:rPr lang="en-US" i="1" smtClean="0">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𝑗</m:t>
                            </m:r>
                          </m:sup>
                        </m:sSup>
                      </m:e>
                    </m:nary>
                  </m:oMath>
                </a14:m>
                <a:r>
                  <a:rPr lang="en-US" dirty="0">
                    <a:latin typeface="Arial" panose="020B0604020202020204" pitchFamily="34" charset="0"/>
                    <a:cs typeface="Arial" panose="020B0604020202020204" pitchFamily="34" charset="0"/>
                  </a:rPr>
                  <a:t> = </a:t>
                </a:r>
                <a14:m>
                  <m:oMath xmlns:m="http://schemas.openxmlformats.org/officeDocument/2006/math">
                    <m:sSup>
                      <m:sSupPr>
                        <m:ctrlPr>
                          <a:rPr lang="en-US" i="1" dirty="0">
                            <a:latin typeface="Cambria Math" panose="02040503050406030204" pitchFamily="18" charset="0"/>
                            <a:cs typeface="Arial" panose="020B0604020202020204" pitchFamily="34" charset="0"/>
                          </a:rPr>
                        </m:ctrlPr>
                      </m:sSupPr>
                      <m:e>
                        <m:r>
                          <a:rPr lang="en-CA" i="1" dirty="0">
                            <a:latin typeface="Cambria Math" panose="02040503050406030204" pitchFamily="18" charset="0"/>
                            <a:cs typeface="Arial" panose="020B0604020202020204" pitchFamily="34" charset="0"/>
                          </a:rPr>
                          <m:t>2</m:t>
                        </m:r>
                      </m:e>
                      <m:sup>
                        <m:r>
                          <a:rPr lang="en-CA" i="1" dirty="0">
                            <a:latin typeface="Cambria Math" panose="02040503050406030204" pitchFamily="18" charset="0"/>
                            <a:cs typeface="Arial" panose="020B0604020202020204" pitchFamily="34" charset="0"/>
                          </a:rPr>
                          <m:t>𝑖</m:t>
                        </m:r>
                      </m:sup>
                    </m:sSup>
                    <m:r>
                      <a:rPr lang="en-CA" b="0" i="1" dirty="0" smtClean="0">
                        <a:latin typeface="Cambria Math" panose="02040503050406030204" pitchFamily="18" charset="0"/>
                        <a:cs typeface="Arial" panose="020B0604020202020204" pitchFamily="34" charset="0"/>
                      </a:rPr>
                      <m:t>−1</m:t>
                    </m:r>
                  </m:oMath>
                </a14:m>
                <a:endParaRPr lang="en-US" dirty="0">
                  <a:latin typeface="Arial" panose="020B0604020202020204" pitchFamily="34" charset="0"/>
                  <a:cs typeface="Arial" panose="020B0604020202020204" pitchFamily="34" charset="0"/>
                </a:endParaRPr>
              </a:p>
              <a:p>
                <a:pPr>
                  <a:buFont typeface="Monotype Sorts" pitchFamily="2" charset="2"/>
                  <a:buNone/>
                  <a:defRPr/>
                </a:pPr>
                <a:endParaRPr lang="en-US" dirty="0">
                  <a:latin typeface="Arial" panose="020B0604020202020204" pitchFamily="34" charset="0"/>
                  <a:cs typeface="Arial" panose="020B0604020202020204" pitchFamily="34" charset="0"/>
                </a:endParaRPr>
              </a:p>
              <a:p>
                <a:pPr>
                  <a:buFont typeface="Monotype Sorts" pitchFamily="2" charset="2"/>
                  <a:buNone/>
                  <a:defRPr/>
                </a:pPr>
                <a14:m>
                  <m:oMath xmlns:m="http://schemas.openxmlformats.org/officeDocument/2006/math">
                    <m:sSup>
                      <m:sSupPr>
                        <m:ctrlPr>
                          <a:rPr lang="en-US" i="1" dirty="0">
                            <a:latin typeface="Cambria Math" panose="02040503050406030204" pitchFamily="18" charset="0"/>
                            <a:cs typeface="Arial" panose="020B0604020202020204" pitchFamily="34" charset="0"/>
                          </a:rPr>
                        </m:ctrlPr>
                      </m:sSupPr>
                      <m:e>
                        <m:r>
                          <a:rPr lang="en-CA" i="1" dirty="0">
                            <a:latin typeface="Cambria Math" panose="02040503050406030204" pitchFamily="18" charset="0"/>
                            <a:cs typeface="Arial" panose="020B0604020202020204" pitchFamily="34" charset="0"/>
                          </a:rPr>
                          <m:t>2</m:t>
                        </m:r>
                      </m:e>
                      <m:sup>
                        <m:r>
                          <a:rPr lang="en-CA" b="0" i="1" dirty="0" smtClean="0">
                            <a:latin typeface="Cambria Math" panose="02040503050406030204" pitchFamily="18" charset="0"/>
                            <a:cs typeface="Arial" panose="020B0604020202020204" pitchFamily="34" charset="0"/>
                          </a:rPr>
                          <m:t>𝑛</m:t>
                        </m:r>
                        <m:r>
                          <a:rPr lang="en-CA" i="1" dirty="0">
                            <a:latin typeface="Cambria Math" panose="02040503050406030204" pitchFamily="18" charset="0"/>
                            <a:cs typeface="Arial" panose="020B0604020202020204" pitchFamily="34" charset="0"/>
                          </a:rPr>
                          <m:t>−1</m:t>
                        </m:r>
                      </m:sup>
                    </m:sSup>
                  </m:oMath>
                </a14:m>
                <a:r>
                  <a:rPr lang="en-US" dirty="0">
                    <a:latin typeface="Arial" panose="020B0604020202020204" pitchFamily="34" charset="0"/>
                    <a:cs typeface="Arial" panose="020B0604020202020204" pitchFamily="34" charset="0"/>
                  </a:rPr>
                  <a:t>+</a:t>
                </a:r>
                <a:r>
                  <a:rPr lang="en-US" dirty="0">
                    <a:cs typeface="Arial" panose="020B0604020202020204" pitchFamily="34" charset="0"/>
                  </a:rPr>
                  <a:t> </a:t>
                </a:r>
                <a14:m>
                  <m:oMath xmlns:m="http://schemas.openxmlformats.org/officeDocument/2006/math">
                    <m:sSup>
                      <m:sSupPr>
                        <m:ctrlPr>
                          <a:rPr lang="en-US" i="1" dirty="0">
                            <a:latin typeface="Cambria Math" panose="02040503050406030204" pitchFamily="18" charset="0"/>
                            <a:cs typeface="Arial" panose="020B0604020202020204" pitchFamily="34" charset="0"/>
                          </a:rPr>
                        </m:ctrlPr>
                      </m:sSupPr>
                      <m:e>
                        <m:r>
                          <a:rPr lang="en-CA" i="1" dirty="0">
                            <a:latin typeface="Cambria Math" panose="02040503050406030204" pitchFamily="18" charset="0"/>
                            <a:cs typeface="Arial" panose="020B0604020202020204" pitchFamily="34" charset="0"/>
                          </a:rPr>
                          <m:t>2</m:t>
                        </m:r>
                      </m:e>
                      <m:sup>
                        <m:r>
                          <a:rPr lang="en-CA" b="0" i="1" dirty="0" smtClean="0">
                            <a:latin typeface="Cambria Math" panose="02040503050406030204" pitchFamily="18" charset="0"/>
                            <a:cs typeface="Arial" panose="020B0604020202020204" pitchFamily="34" charset="0"/>
                          </a:rPr>
                          <m:t>𝑛</m:t>
                        </m:r>
                        <m:r>
                          <a:rPr lang="en-CA" i="1" dirty="0">
                            <a:latin typeface="Cambria Math" panose="02040503050406030204" pitchFamily="18" charset="0"/>
                            <a:cs typeface="Arial" panose="020B0604020202020204" pitchFamily="34" charset="0"/>
                          </a:rPr>
                          <m:t>−</m:t>
                        </m:r>
                        <m:r>
                          <a:rPr lang="en-CA" b="0" i="1" dirty="0" smtClean="0">
                            <a:latin typeface="Cambria Math" panose="02040503050406030204" pitchFamily="18" charset="0"/>
                            <a:cs typeface="Arial" panose="020B0604020202020204" pitchFamily="34" charset="0"/>
                          </a:rPr>
                          <m:t>1</m:t>
                        </m:r>
                      </m:sup>
                    </m:sSup>
                  </m:oMath>
                </a14:m>
                <a:r>
                  <a:rPr lang="en-US" dirty="0">
                    <a:latin typeface="Arial" panose="020B0604020202020204" pitchFamily="34" charset="0"/>
                    <a:cs typeface="Arial" panose="020B0604020202020204" pitchFamily="34" charset="0"/>
                  </a:rPr>
                  <a:t> = </a:t>
                </a:r>
                <a14:m>
                  <m:oMath xmlns:m="http://schemas.openxmlformats.org/officeDocument/2006/math">
                    <m:r>
                      <a:rPr lang="en-CA" b="0" i="0" dirty="0" smtClean="0">
                        <a:latin typeface="Cambria Math" panose="02040503050406030204" pitchFamily="18" charset="0"/>
                        <a:cs typeface="Arial" panose="020B0604020202020204" pitchFamily="34" charset="0"/>
                      </a:rPr>
                      <m:t>2</m:t>
                    </m:r>
                    <m:r>
                      <a:rPr lang="en-US" i="1" dirty="0" smtClean="0">
                        <a:latin typeface="Cambria Math" panose="02040503050406030204" pitchFamily="18" charset="0"/>
                        <a:ea typeface="Cambria Math" panose="02040503050406030204" pitchFamily="18" charset="0"/>
                        <a:cs typeface="Arial" panose="020B0604020202020204" pitchFamily="34" charset="0"/>
                      </a:rPr>
                      <m:t>×</m:t>
                    </m:r>
                  </m:oMath>
                </a14:m>
                <a:r>
                  <a:rPr lang="en-US" dirty="0">
                    <a:cs typeface="Arial" panose="020B0604020202020204" pitchFamily="34" charset="0"/>
                  </a:rPr>
                  <a:t> </a:t>
                </a:r>
                <a14:m>
                  <m:oMath xmlns:m="http://schemas.openxmlformats.org/officeDocument/2006/math">
                    <m:sSup>
                      <m:sSupPr>
                        <m:ctrlPr>
                          <a:rPr lang="en-US" i="1" dirty="0">
                            <a:latin typeface="Cambria Math" panose="02040503050406030204" pitchFamily="18" charset="0"/>
                            <a:cs typeface="Arial" panose="020B0604020202020204" pitchFamily="34" charset="0"/>
                          </a:rPr>
                        </m:ctrlPr>
                      </m:sSupPr>
                      <m:e>
                        <m:r>
                          <a:rPr lang="en-CA" i="1" dirty="0">
                            <a:latin typeface="Cambria Math" panose="02040503050406030204" pitchFamily="18" charset="0"/>
                            <a:cs typeface="Arial" panose="020B0604020202020204" pitchFamily="34" charset="0"/>
                          </a:rPr>
                          <m:t>2</m:t>
                        </m:r>
                      </m:e>
                      <m:sup>
                        <m:r>
                          <a:rPr lang="en-CA" i="1" dirty="0">
                            <a:latin typeface="Cambria Math" panose="02040503050406030204" pitchFamily="18" charset="0"/>
                            <a:cs typeface="Arial" panose="020B0604020202020204" pitchFamily="34" charset="0"/>
                          </a:rPr>
                          <m:t>𝑛</m:t>
                        </m:r>
                        <m:r>
                          <a:rPr lang="en-CA" i="1" dirty="0">
                            <a:latin typeface="Cambria Math" panose="02040503050406030204" pitchFamily="18" charset="0"/>
                            <a:cs typeface="Arial" panose="020B0604020202020204" pitchFamily="34" charset="0"/>
                          </a:rPr>
                          <m:t>−1</m:t>
                        </m:r>
                      </m:sup>
                    </m:sSup>
                  </m:oMath>
                </a14:m>
                <a:r>
                  <a:rPr lang="en-US" dirty="0">
                    <a:latin typeface="Arial" panose="020B0604020202020204" pitchFamily="34" charset="0"/>
                    <a:cs typeface="Arial" panose="020B0604020202020204" pitchFamily="34" charset="0"/>
                  </a:rPr>
                  <a:t> </a:t>
                </a:r>
              </a:p>
              <a:p>
                <a:pPr>
                  <a:buFont typeface="Monotype Sorts" pitchFamily="2" charset="2"/>
                  <a:buNone/>
                  <a:defRPr/>
                </a:pPr>
                <a:r>
                  <a:rPr lang="en-US" dirty="0">
                    <a:latin typeface="Arial" panose="020B0604020202020204" pitchFamily="34" charset="0"/>
                    <a:cs typeface="Arial" panose="020B0604020202020204" pitchFamily="34" charset="0"/>
                  </a:rPr>
                  <a:t>= </a:t>
                </a:r>
                <a14:m>
                  <m:oMath xmlns:m="http://schemas.openxmlformats.org/officeDocument/2006/math">
                    <m:sSup>
                      <m:sSupPr>
                        <m:ctrlPr>
                          <a:rPr lang="en-US" i="1" dirty="0">
                            <a:latin typeface="Cambria Math" panose="02040503050406030204" pitchFamily="18" charset="0"/>
                            <a:cs typeface="Arial" panose="020B0604020202020204" pitchFamily="34" charset="0"/>
                          </a:rPr>
                        </m:ctrlPr>
                      </m:sSupPr>
                      <m:e>
                        <m:r>
                          <a:rPr lang="en-CA" i="1" dirty="0">
                            <a:latin typeface="Cambria Math" panose="02040503050406030204" pitchFamily="18" charset="0"/>
                            <a:cs typeface="Arial" panose="020B0604020202020204" pitchFamily="34" charset="0"/>
                          </a:rPr>
                          <m:t>2</m:t>
                        </m:r>
                      </m:e>
                      <m:sup>
                        <m:r>
                          <a:rPr lang="en-CA" i="1" dirty="0">
                            <a:latin typeface="Cambria Math" panose="02040503050406030204" pitchFamily="18" charset="0"/>
                            <a:cs typeface="Arial" panose="020B0604020202020204" pitchFamily="34" charset="0"/>
                          </a:rPr>
                          <m:t>𝑛</m:t>
                        </m:r>
                        <m:r>
                          <a:rPr lang="en-CA" i="1" dirty="0">
                            <a:latin typeface="Cambria Math" panose="02040503050406030204" pitchFamily="18" charset="0"/>
                            <a:cs typeface="Arial" panose="020B0604020202020204" pitchFamily="34" charset="0"/>
                          </a:rPr>
                          <m:t>−1+1</m:t>
                        </m:r>
                      </m:sup>
                    </m:sSup>
                  </m:oMath>
                </a14:m>
                <a:r>
                  <a:rPr lang="en-US" dirty="0">
                    <a:latin typeface="Arial" panose="020B0604020202020204" pitchFamily="34" charset="0"/>
                    <a:cs typeface="Arial" panose="020B0604020202020204" pitchFamily="34" charset="0"/>
                  </a:rPr>
                  <a:t> = </a:t>
                </a:r>
                <a14:m>
                  <m:oMath xmlns:m="http://schemas.openxmlformats.org/officeDocument/2006/math">
                    <m:sSup>
                      <m:sSupPr>
                        <m:ctrlPr>
                          <a:rPr lang="en-US" i="1" dirty="0">
                            <a:latin typeface="Cambria Math" panose="02040503050406030204" pitchFamily="18" charset="0"/>
                            <a:cs typeface="Arial" panose="020B0604020202020204" pitchFamily="34" charset="0"/>
                          </a:rPr>
                        </m:ctrlPr>
                      </m:sSupPr>
                      <m:e>
                        <m:r>
                          <a:rPr lang="en-CA" i="1" dirty="0">
                            <a:latin typeface="Cambria Math" panose="02040503050406030204" pitchFamily="18" charset="0"/>
                            <a:cs typeface="Arial" panose="020B0604020202020204" pitchFamily="34" charset="0"/>
                          </a:rPr>
                          <m:t>2</m:t>
                        </m:r>
                      </m:e>
                      <m:sup>
                        <m:r>
                          <a:rPr lang="en-CA" i="1" dirty="0">
                            <a:latin typeface="Cambria Math" panose="02040503050406030204" pitchFamily="18" charset="0"/>
                            <a:cs typeface="Arial" panose="020B0604020202020204" pitchFamily="34" charset="0"/>
                          </a:rPr>
                          <m:t>𝑛</m:t>
                        </m:r>
                      </m:sup>
                    </m:sSup>
                  </m:oMath>
                </a14:m>
                <a:endParaRPr lang="en-US" dirty="0">
                  <a:latin typeface="Arial" panose="020B0604020202020204" pitchFamily="34" charset="0"/>
                  <a:cs typeface="Arial" panose="020B0604020202020204" pitchFamily="34" charset="0"/>
                </a:endParaRPr>
              </a:p>
            </p:txBody>
          </p:sp>
        </mc:Choice>
        <mc:Fallback xmlns="">
          <p:sp>
            <p:nvSpPr>
              <p:cNvPr id="10" name="Rectangle 3">
                <a:extLst>
                  <a:ext uri="{FF2B5EF4-FFF2-40B4-BE49-F238E27FC236}">
                    <a16:creationId xmlns:a16="http://schemas.microsoft.com/office/drawing/2014/main" id="{CACCB34C-EEA6-46B6-962A-E7657CD96CFB}"/>
                  </a:ext>
                </a:extLst>
              </p:cNvPr>
              <p:cNvSpPr txBox="1">
                <a:spLocks noRot="1" noChangeAspect="1" noMove="1" noResize="1" noEditPoints="1" noAdjustHandles="1" noChangeArrowheads="1" noChangeShapeType="1" noTextEdit="1"/>
              </p:cNvSpPr>
              <p:nvPr/>
            </p:nvSpPr>
            <p:spPr>
              <a:xfrm>
                <a:off x="368138" y="2586590"/>
                <a:ext cx="3144325" cy="3847758"/>
              </a:xfrm>
              <a:prstGeom prst="rect">
                <a:avLst/>
              </a:prstGeom>
              <a:blipFill>
                <a:blip r:embed="rId7"/>
                <a:stretch>
                  <a:fillRect l="-4457" t="-2215"/>
                </a:stretch>
              </a:blipFill>
            </p:spPr>
            <p:txBody>
              <a:bodyPr/>
              <a:lstStyle/>
              <a:p>
                <a:r>
                  <a:rPr lang="en-CA">
                    <a:noFill/>
                  </a:rPr>
                  <a:t> </a:t>
                </a:r>
              </a:p>
            </p:txBody>
          </p:sp>
        </mc:Fallback>
      </mc:AlternateContent>
      <p:sp>
        <p:nvSpPr>
          <p:cNvPr id="2" name="Oval 1">
            <a:extLst>
              <a:ext uri="{FF2B5EF4-FFF2-40B4-BE49-F238E27FC236}">
                <a16:creationId xmlns:a16="http://schemas.microsoft.com/office/drawing/2014/main" id="{DDE34C86-4B18-45D7-9A96-C9A74046618E}"/>
              </a:ext>
            </a:extLst>
          </p:cNvPr>
          <p:cNvSpPr/>
          <p:nvPr/>
        </p:nvSpPr>
        <p:spPr>
          <a:xfrm>
            <a:off x="6094412" y="4510469"/>
            <a:ext cx="2612975" cy="403526"/>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11" name="Oval 10">
            <a:extLst>
              <a:ext uri="{FF2B5EF4-FFF2-40B4-BE49-F238E27FC236}">
                <a16:creationId xmlns:a16="http://schemas.microsoft.com/office/drawing/2014/main" id="{ADF88BB8-B2FD-4CD5-BC9A-2B0AFB069838}"/>
              </a:ext>
            </a:extLst>
          </p:cNvPr>
          <p:cNvSpPr/>
          <p:nvPr/>
        </p:nvSpPr>
        <p:spPr>
          <a:xfrm>
            <a:off x="7534573" y="5834898"/>
            <a:ext cx="1584176" cy="403526"/>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12" name="Rectangle 3">
            <a:extLst>
              <a:ext uri="{FF2B5EF4-FFF2-40B4-BE49-F238E27FC236}">
                <a16:creationId xmlns:a16="http://schemas.microsoft.com/office/drawing/2014/main" id="{455B2FDB-4B32-4029-A8EF-AE6759103A94}"/>
              </a:ext>
            </a:extLst>
          </p:cNvPr>
          <p:cNvSpPr txBox="1">
            <a:spLocks noChangeArrowheads="1"/>
          </p:cNvSpPr>
          <p:nvPr/>
        </p:nvSpPr>
        <p:spPr>
          <a:xfrm>
            <a:off x="5086300" y="1594449"/>
            <a:ext cx="5498266" cy="430683"/>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a:buFont typeface="Monotype Sorts" pitchFamily="2" charset="2"/>
              <a:buNone/>
              <a:defRPr/>
            </a:pPr>
            <a:r>
              <a:rPr lang="en-US" sz="2000" dirty="0">
                <a:latin typeface="Arial" panose="020B0604020202020204" pitchFamily="34" charset="0"/>
                <a:cs typeface="Arial" panose="020B0604020202020204" pitchFamily="34" charset="0"/>
              </a:rPr>
              <a:t>M(</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M(</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-1) + 1 + M(</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-1),  M(1) = 1</a:t>
            </a:r>
          </a:p>
        </p:txBody>
      </p:sp>
      <p:sp>
        <p:nvSpPr>
          <p:cNvPr id="13" name="Oval 12">
            <a:extLst>
              <a:ext uri="{FF2B5EF4-FFF2-40B4-BE49-F238E27FC236}">
                <a16:creationId xmlns:a16="http://schemas.microsoft.com/office/drawing/2014/main" id="{07D44C1C-D6FC-4D9F-94C2-0E1F7A74C4C7}"/>
              </a:ext>
            </a:extLst>
          </p:cNvPr>
          <p:cNvSpPr/>
          <p:nvPr/>
        </p:nvSpPr>
        <p:spPr>
          <a:xfrm>
            <a:off x="4921841" y="1589625"/>
            <a:ext cx="3456384" cy="403526"/>
          </a:xfrm>
          <a:prstGeom prst="ellipse">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cxnSp>
        <p:nvCxnSpPr>
          <p:cNvPr id="4" name="Straight Arrow Connector 3">
            <a:extLst>
              <a:ext uri="{FF2B5EF4-FFF2-40B4-BE49-F238E27FC236}">
                <a16:creationId xmlns:a16="http://schemas.microsoft.com/office/drawing/2014/main" id="{D3285463-6D89-44C0-8DFF-A41B01F7C061}"/>
              </a:ext>
            </a:extLst>
          </p:cNvPr>
          <p:cNvCxnSpPr>
            <a:cxnSpLocks/>
          </p:cNvCxnSpPr>
          <p:nvPr/>
        </p:nvCxnSpPr>
        <p:spPr>
          <a:xfrm>
            <a:off x="5086300" y="1373581"/>
            <a:ext cx="1339933" cy="303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29F05D8-3F50-40E8-82EF-2AA125229622}"/>
              </a:ext>
            </a:extLst>
          </p:cNvPr>
          <p:cNvCxnSpPr>
            <a:cxnSpLocks/>
          </p:cNvCxnSpPr>
          <p:nvPr/>
        </p:nvCxnSpPr>
        <p:spPr>
          <a:xfrm flipH="1">
            <a:off x="7966620" y="1343780"/>
            <a:ext cx="2160240" cy="3570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3DC5AAD-4509-4FA5-BAB7-2123CA3098D2}"/>
              </a:ext>
            </a:extLst>
          </p:cNvPr>
          <p:cNvCxnSpPr>
            <a:cxnSpLocks/>
          </p:cNvCxnSpPr>
          <p:nvPr/>
        </p:nvCxnSpPr>
        <p:spPr>
          <a:xfrm flipH="1">
            <a:off x="7174532" y="1375020"/>
            <a:ext cx="432048" cy="3016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03354D5-34EE-4B51-A794-8968636133EC}"/>
              </a:ext>
            </a:extLst>
          </p:cNvPr>
          <p:cNvSpPr/>
          <p:nvPr/>
        </p:nvSpPr>
        <p:spPr>
          <a:xfrm>
            <a:off x="2349995" y="2073403"/>
            <a:ext cx="2571845" cy="403526"/>
          </a:xfrm>
          <a:prstGeom prst="ellipse">
            <a:avLst/>
          </a:prstGeom>
          <a:noFill/>
          <a:ln>
            <a:solidFill>
              <a:srgbClr val="FFFF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cxnSp>
        <p:nvCxnSpPr>
          <p:cNvPr id="23" name="Straight Arrow Connector 22">
            <a:extLst>
              <a:ext uri="{FF2B5EF4-FFF2-40B4-BE49-F238E27FC236}">
                <a16:creationId xmlns:a16="http://schemas.microsoft.com/office/drawing/2014/main" id="{44EA6345-E34D-4CA9-BE59-6C6887F61138}"/>
              </a:ext>
            </a:extLst>
          </p:cNvPr>
          <p:cNvCxnSpPr>
            <a:cxnSpLocks/>
          </p:cNvCxnSpPr>
          <p:nvPr/>
        </p:nvCxnSpPr>
        <p:spPr>
          <a:xfrm flipH="1">
            <a:off x="2638028" y="4600697"/>
            <a:ext cx="33742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36957D8-8175-4D68-BFBB-C3715B471F39}"/>
              </a:ext>
            </a:extLst>
          </p:cNvPr>
          <p:cNvCxnSpPr>
            <a:cxnSpLocks/>
          </p:cNvCxnSpPr>
          <p:nvPr/>
        </p:nvCxnSpPr>
        <p:spPr>
          <a:xfrm flipH="1">
            <a:off x="2494012" y="5949280"/>
            <a:ext cx="489654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8AEE67BC-7A6C-FE47-8C2C-9504FC8FC9C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94602">
        <p:fade/>
      </p:transition>
    </mc:Choice>
    <mc:Fallback>
      <p:transition spd="med" advTm="946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1053852" y="228600"/>
            <a:ext cx="8686800" cy="609600"/>
          </a:xfrm>
        </p:spPr>
        <p:txBody>
          <a:bodyPr/>
          <a:lstStyle/>
          <a:p>
            <a:pPr>
              <a:defRPr/>
            </a:pPr>
            <a:r>
              <a:rPr lang="en-US" dirty="0"/>
              <a:t>Example: Number of Binary Digits </a:t>
            </a:r>
          </a:p>
        </p:txBody>
      </p:sp>
      <mc:AlternateContent xmlns:mc="http://schemas.openxmlformats.org/markup-compatibility/2006" xmlns:a14="http://schemas.microsoft.com/office/drawing/2010/main">
        <mc:Choice Requires="a14">
          <p:sp>
            <p:nvSpPr>
              <p:cNvPr id="311299" name="Rectangle 3"/>
              <p:cNvSpPr>
                <a:spLocks noGrp="1" noChangeArrowheads="1"/>
              </p:cNvSpPr>
              <p:nvPr>
                <p:ph idx="1"/>
              </p:nvPr>
            </p:nvSpPr>
            <p:spPr>
              <a:xfrm>
                <a:off x="1535759" y="3075377"/>
                <a:ext cx="4567196" cy="3394721"/>
              </a:xfrm>
            </p:spPr>
            <p:txBody>
              <a:bodyPr>
                <a:normAutofit lnSpcReduction="10000"/>
              </a:bodyPr>
              <a:lstStyle/>
              <a:p>
                <a:pPr marL="0" indent="0">
                  <a:buNone/>
                  <a:defRPr/>
                </a:pPr>
                <a:r>
                  <a:rPr lang="en-US" sz="1800" dirty="0">
                    <a:latin typeface="Arial" panose="020B0604020202020204" pitchFamily="34" charset="0"/>
                    <a:cs typeface="Arial" panose="020B0604020202020204" pitchFamily="34" charset="0"/>
                    <a:sym typeface="Symbol" pitchFamily="84" charset="2"/>
                  </a:rPr>
                  <a:t>BinRec(7) = BinRec</a:t>
                </a:r>
                <a14:m>
                  <m:oMath xmlns:m="http://schemas.openxmlformats.org/officeDocument/2006/math">
                    <m:d>
                      <m:dPr>
                        <m:ctrlPr>
                          <a:rPr lang="en-CA" sz="1800" b="0" i="1" smtClean="0">
                            <a:latin typeface="Cambria Math" panose="02040503050406030204" pitchFamily="18" charset="0"/>
                            <a:cs typeface="Arial" panose="020B0604020202020204" pitchFamily="34" charset="0"/>
                            <a:sym typeface="Symbol" pitchFamily="84" charset="2"/>
                          </a:rPr>
                        </m:ctrlPr>
                      </m:dPr>
                      <m:e>
                        <m:d>
                          <m:dPr>
                            <m:begChr m:val="⌊"/>
                            <m:endChr m:val="⌋"/>
                            <m:ctrlPr>
                              <a:rPr lang="en-US" sz="1800" i="1" smtClean="0">
                                <a:latin typeface="Cambria Math" panose="02040503050406030204" pitchFamily="18" charset="0"/>
                                <a:cs typeface="Arial" panose="020B0604020202020204" pitchFamily="34" charset="0"/>
                                <a:sym typeface="Symbol" pitchFamily="84" charset="2"/>
                              </a:rPr>
                            </m:ctrlPr>
                          </m:dPr>
                          <m:e>
                            <m:f>
                              <m:fPr>
                                <m:ctrlPr>
                                  <a:rPr lang="en-CA" sz="1800" b="0" i="1" smtClean="0">
                                    <a:latin typeface="Cambria Math" panose="02040503050406030204" pitchFamily="18" charset="0"/>
                                    <a:cs typeface="Arial" panose="020B0604020202020204" pitchFamily="34" charset="0"/>
                                    <a:sym typeface="Symbol" pitchFamily="84" charset="2"/>
                                  </a:rPr>
                                </m:ctrlPr>
                              </m:fPr>
                              <m:num>
                                <m:r>
                                  <a:rPr lang="en-CA" sz="1800" b="0" i="1" smtClean="0">
                                    <a:latin typeface="Cambria Math" panose="02040503050406030204" pitchFamily="18" charset="0"/>
                                    <a:cs typeface="Arial" panose="020B0604020202020204" pitchFamily="34" charset="0"/>
                                    <a:sym typeface="Symbol" pitchFamily="84" charset="2"/>
                                  </a:rPr>
                                  <m:t>7</m:t>
                                </m:r>
                              </m:num>
                              <m:den>
                                <m:r>
                                  <a:rPr lang="en-CA" sz="1800" b="0" i="1" smtClean="0">
                                    <a:latin typeface="Cambria Math" panose="02040503050406030204" pitchFamily="18" charset="0"/>
                                    <a:cs typeface="Arial" panose="020B0604020202020204" pitchFamily="34" charset="0"/>
                                    <a:sym typeface="Symbol" pitchFamily="84" charset="2"/>
                                  </a:rPr>
                                  <m:t>2</m:t>
                                </m:r>
                              </m:den>
                            </m:f>
                          </m:e>
                        </m:d>
                      </m:e>
                    </m:d>
                    <m:r>
                      <a:rPr lang="en-CA" sz="1800" b="0" i="1" smtClean="0">
                        <a:latin typeface="Cambria Math" panose="02040503050406030204" pitchFamily="18" charset="0"/>
                        <a:cs typeface="Arial" panose="020B0604020202020204" pitchFamily="34" charset="0"/>
                        <a:sym typeface="Symbol" pitchFamily="84" charset="2"/>
                      </a:rPr>
                      <m:t>+1</m:t>
                    </m:r>
                  </m:oMath>
                </a14:m>
                <a:r>
                  <a:rPr lang="en-US" sz="1800" dirty="0">
                    <a:latin typeface="Arial" panose="020B0604020202020204" pitchFamily="34" charset="0"/>
                    <a:cs typeface="Arial" panose="020B0604020202020204" pitchFamily="34" charset="0"/>
                    <a:sym typeface="Symbol" pitchFamily="84" charset="2"/>
                  </a:rPr>
                  <a:t> </a:t>
                </a:r>
              </a:p>
              <a:p>
                <a:pPr marL="0" indent="0">
                  <a:buNone/>
                  <a:defRPr/>
                </a:pPr>
                <a:r>
                  <a:rPr lang="en-US" sz="1800" dirty="0">
                    <a:latin typeface="Arial" panose="020B0604020202020204" pitchFamily="34" charset="0"/>
                    <a:cs typeface="Arial" panose="020B0604020202020204" pitchFamily="34" charset="0"/>
                    <a:sym typeface="Symbol" pitchFamily="84" charset="2"/>
                  </a:rPr>
                  <a:t>                 = </a:t>
                </a:r>
                <a:r>
                  <a:rPr lang="en-US" sz="1800" dirty="0" err="1">
                    <a:latin typeface="Arial" panose="020B0604020202020204" pitchFamily="34" charset="0"/>
                    <a:cs typeface="Arial" panose="020B0604020202020204" pitchFamily="34" charset="0"/>
                    <a:sym typeface="Symbol" pitchFamily="84" charset="2"/>
                  </a:rPr>
                  <a:t>BinRec</a:t>
                </a:r>
                <a:r>
                  <a:rPr lang="en-US" sz="1800" dirty="0">
                    <a:latin typeface="Arial" panose="020B0604020202020204" pitchFamily="34" charset="0"/>
                    <a:cs typeface="Arial" panose="020B0604020202020204" pitchFamily="34" charset="0"/>
                    <a:sym typeface="Symbol" pitchFamily="84" charset="2"/>
                  </a:rPr>
                  <a:t>(3) + 1</a:t>
                </a:r>
              </a:p>
              <a:p>
                <a:pPr marL="0" indent="0">
                  <a:buNone/>
                  <a:defRPr/>
                </a:pPr>
                <a:r>
                  <a:rPr lang="en-US" sz="1800" dirty="0">
                    <a:latin typeface="Arial" panose="020B0604020202020204" pitchFamily="34" charset="0"/>
                    <a:cs typeface="Arial" panose="020B0604020202020204" pitchFamily="34" charset="0"/>
                    <a:sym typeface="Symbol" pitchFamily="84" charset="2"/>
                  </a:rPr>
                  <a:t>                 = (BinRec</a:t>
                </a:r>
                <a14:m>
                  <m:oMath xmlns:m="http://schemas.openxmlformats.org/officeDocument/2006/math">
                    <m:d>
                      <m:dPr>
                        <m:ctrlPr>
                          <a:rPr lang="en-CA" sz="1800" i="1">
                            <a:latin typeface="Cambria Math" panose="02040503050406030204" pitchFamily="18" charset="0"/>
                            <a:cs typeface="Arial" panose="020B0604020202020204" pitchFamily="34" charset="0"/>
                            <a:sym typeface="Symbol" pitchFamily="84" charset="2"/>
                          </a:rPr>
                        </m:ctrlPr>
                      </m:dPr>
                      <m:e>
                        <m:d>
                          <m:dPr>
                            <m:begChr m:val="⌊"/>
                            <m:endChr m:val="⌋"/>
                            <m:ctrlPr>
                              <a:rPr lang="en-US" sz="1800" i="1">
                                <a:latin typeface="Cambria Math" panose="02040503050406030204" pitchFamily="18" charset="0"/>
                                <a:cs typeface="Arial" panose="020B0604020202020204" pitchFamily="34" charset="0"/>
                                <a:sym typeface="Symbol" pitchFamily="84" charset="2"/>
                              </a:rPr>
                            </m:ctrlPr>
                          </m:dPr>
                          <m:e>
                            <m:f>
                              <m:fPr>
                                <m:ctrlPr>
                                  <a:rPr lang="en-CA" sz="1800" i="1">
                                    <a:latin typeface="Cambria Math" panose="02040503050406030204" pitchFamily="18" charset="0"/>
                                    <a:cs typeface="Arial" panose="020B0604020202020204" pitchFamily="34" charset="0"/>
                                    <a:sym typeface="Symbol" pitchFamily="84" charset="2"/>
                                  </a:rPr>
                                </m:ctrlPr>
                              </m:fPr>
                              <m:num>
                                <m:r>
                                  <a:rPr lang="en-CA" sz="1800" b="0" i="1" smtClean="0">
                                    <a:latin typeface="Cambria Math" panose="02040503050406030204" pitchFamily="18" charset="0"/>
                                    <a:cs typeface="Arial" panose="020B0604020202020204" pitchFamily="34" charset="0"/>
                                    <a:sym typeface="Symbol" pitchFamily="84" charset="2"/>
                                  </a:rPr>
                                  <m:t>3</m:t>
                                </m:r>
                              </m:num>
                              <m:den>
                                <m:r>
                                  <a:rPr lang="en-CA" sz="1800" i="1">
                                    <a:latin typeface="Cambria Math" panose="02040503050406030204" pitchFamily="18" charset="0"/>
                                    <a:cs typeface="Arial" panose="020B0604020202020204" pitchFamily="34" charset="0"/>
                                    <a:sym typeface="Symbol" pitchFamily="84" charset="2"/>
                                  </a:rPr>
                                  <m:t>2</m:t>
                                </m:r>
                              </m:den>
                            </m:f>
                          </m:e>
                        </m:d>
                      </m:e>
                    </m:d>
                  </m:oMath>
                </a14:m>
                <a:r>
                  <a:rPr lang="en-US" sz="1800" dirty="0">
                    <a:latin typeface="Arial" panose="020B0604020202020204" pitchFamily="34" charset="0"/>
                    <a:cs typeface="Arial" panose="020B0604020202020204" pitchFamily="34" charset="0"/>
                    <a:sym typeface="Symbol" pitchFamily="84" charset="2"/>
                  </a:rPr>
                  <a:t>+1) + 1</a:t>
                </a:r>
              </a:p>
              <a:p>
                <a:pPr marL="0" indent="0">
                  <a:buNone/>
                  <a:defRPr/>
                </a:pPr>
                <a:r>
                  <a:rPr lang="en-US" sz="1800" dirty="0">
                    <a:latin typeface="Arial" panose="020B0604020202020204" pitchFamily="34" charset="0"/>
                    <a:cs typeface="Arial" panose="020B0604020202020204" pitchFamily="34" charset="0"/>
                    <a:sym typeface="Symbol" pitchFamily="84" charset="2"/>
                  </a:rPr>
                  <a:t>                 = </a:t>
                </a:r>
                <a:r>
                  <a:rPr lang="en-US" sz="1800" dirty="0" err="1">
                    <a:latin typeface="Arial" panose="020B0604020202020204" pitchFamily="34" charset="0"/>
                    <a:cs typeface="Arial" panose="020B0604020202020204" pitchFamily="34" charset="0"/>
                    <a:sym typeface="Symbol" pitchFamily="84" charset="2"/>
                  </a:rPr>
                  <a:t>BinRec</a:t>
                </a:r>
                <a:r>
                  <a:rPr lang="en-US" sz="1800" dirty="0">
                    <a:latin typeface="Arial" panose="020B0604020202020204" pitchFamily="34" charset="0"/>
                    <a:cs typeface="Arial" panose="020B0604020202020204" pitchFamily="34" charset="0"/>
                    <a:sym typeface="Symbol" pitchFamily="84" charset="2"/>
                  </a:rPr>
                  <a:t>(1) + 1 + 1</a:t>
                </a:r>
              </a:p>
              <a:p>
                <a:pPr marL="0" indent="0">
                  <a:buNone/>
                  <a:defRPr/>
                </a:pPr>
                <a:r>
                  <a:rPr lang="en-US" sz="1800" dirty="0">
                    <a:latin typeface="Arial" panose="020B0604020202020204" pitchFamily="34" charset="0"/>
                    <a:cs typeface="Arial" panose="020B0604020202020204" pitchFamily="34" charset="0"/>
                    <a:sym typeface="Symbol" pitchFamily="84" charset="2"/>
                  </a:rPr>
                  <a:t>                 = 1 + 1 + 1</a:t>
                </a:r>
              </a:p>
              <a:p>
                <a:pPr marL="0" indent="0">
                  <a:buNone/>
                  <a:defRPr/>
                </a:pPr>
                <a:r>
                  <a:rPr lang="en-US" sz="1800" dirty="0">
                    <a:latin typeface="Arial" panose="020B0604020202020204" pitchFamily="34" charset="0"/>
                    <a:cs typeface="Arial" panose="020B0604020202020204" pitchFamily="34" charset="0"/>
                    <a:sym typeface="Symbol" pitchFamily="84" charset="2"/>
                  </a:rPr>
                  <a:t>                 = 3</a:t>
                </a:r>
              </a:p>
              <a:p>
                <a:pPr marL="0" indent="0">
                  <a:buNone/>
                  <a:defRPr/>
                </a:pPr>
                <a14:m>
                  <m:oMath xmlns:m="http://schemas.openxmlformats.org/officeDocument/2006/math">
                    <m:sSub>
                      <m:sSubPr>
                        <m:ctrlPr>
                          <a:rPr lang="en-US" sz="1800" i="1" smtClean="0">
                            <a:latin typeface="Cambria Math" panose="02040503050406030204" pitchFamily="18" charset="0"/>
                            <a:cs typeface="Arial" panose="020B0604020202020204" pitchFamily="34" charset="0"/>
                            <a:sym typeface="Symbol" pitchFamily="84" charset="2"/>
                          </a:rPr>
                        </m:ctrlPr>
                      </m:sSubPr>
                      <m:e>
                        <m:r>
                          <a:rPr lang="en-CA" sz="1800" b="0" i="1" smtClean="0">
                            <a:latin typeface="Cambria Math" panose="02040503050406030204" pitchFamily="18" charset="0"/>
                            <a:cs typeface="Arial" panose="020B0604020202020204" pitchFamily="34" charset="0"/>
                            <a:sym typeface="Symbol" pitchFamily="84" charset="2"/>
                          </a:rPr>
                          <m:t>7</m:t>
                        </m:r>
                      </m:e>
                      <m:sub>
                        <m:r>
                          <a:rPr lang="en-CA" sz="1800" b="0" i="1" smtClean="0">
                            <a:latin typeface="Cambria Math" panose="02040503050406030204" pitchFamily="18" charset="0"/>
                            <a:cs typeface="Arial" panose="020B0604020202020204" pitchFamily="34" charset="0"/>
                            <a:sym typeface="Symbol" pitchFamily="84" charset="2"/>
                          </a:rPr>
                          <m:t>10</m:t>
                        </m:r>
                      </m:sub>
                    </m:sSub>
                  </m:oMath>
                </a14:m>
                <a:r>
                  <a:rPr lang="en-US" sz="1800" dirty="0">
                    <a:latin typeface="Arial" panose="020B0604020202020204" pitchFamily="34" charset="0"/>
                    <a:cs typeface="Arial" panose="020B0604020202020204" pitchFamily="34" charset="0"/>
                    <a:sym typeface="Symbol" pitchFamily="84" charset="2"/>
                  </a:rPr>
                  <a:t> = </a:t>
                </a:r>
                <a14:m>
                  <m:oMath xmlns:m="http://schemas.openxmlformats.org/officeDocument/2006/math">
                    <m:sSub>
                      <m:sSubPr>
                        <m:ctrlPr>
                          <a:rPr lang="en-US" sz="1800" i="1" smtClean="0">
                            <a:latin typeface="Cambria Math" panose="02040503050406030204" pitchFamily="18" charset="0"/>
                            <a:cs typeface="Arial" panose="020B0604020202020204" pitchFamily="34" charset="0"/>
                            <a:sym typeface="Symbol" pitchFamily="84" charset="2"/>
                          </a:rPr>
                        </m:ctrlPr>
                      </m:sSubPr>
                      <m:e>
                        <m:r>
                          <a:rPr lang="en-CA" sz="1800" b="0" i="1" smtClean="0">
                            <a:latin typeface="Cambria Math" panose="02040503050406030204" pitchFamily="18" charset="0"/>
                            <a:cs typeface="Arial" panose="020B0604020202020204" pitchFamily="34" charset="0"/>
                            <a:sym typeface="Symbol" pitchFamily="84" charset="2"/>
                          </a:rPr>
                          <m:t>111</m:t>
                        </m:r>
                      </m:e>
                      <m:sub>
                        <m:r>
                          <a:rPr lang="en-CA" sz="1800" b="0" i="1" smtClean="0">
                            <a:latin typeface="Cambria Math" panose="02040503050406030204" pitchFamily="18" charset="0"/>
                            <a:cs typeface="Arial" panose="020B0604020202020204" pitchFamily="34" charset="0"/>
                            <a:sym typeface="Symbol" pitchFamily="84" charset="2"/>
                          </a:rPr>
                          <m:t>2</m:t>
                        </m:r>
                      </m:sub>
                    </m:sSub>
                  </m:oMath>
                </a14:m>
                <a:endParaRPr lang="en-US" sz="1800" dirty="0">
                  <a:latin typeface="Arial" panose="020B0604020202020204" pitchFamily="34" charset="0"/>
                  <a:cs typeface="Arial" panose="020B0604020202020204" pitchFamily="34" charset="0"/>
                  <a:sym typeface="Symbol" pitchFamily="84" charset="2"/>
                </a:endParaRPr>
              </a:p>
            </p:txBody>
          </p:sp>
        </mc:Choice>
        <mc:Fallback xmlns="">
          <p:sp>
            <p:nvSpPr>
              <p:cNvPr id="311299" name="Rectangle 3"/>
              <p:cNvSpPr>
                <a:spLocks noGrp="1" noRot="1" noChangeAspect="1" noMove="1" noResize="1" noEditPoints="1" noAdjustHandles="1" noChangeArrowheads="1" noChangeShapeType="1" noTextEdit="1"/>
              </p:cNvSpPr>
              <p:nvPr>
                <p:ph idx="1"/>
              </p:nvPr>
            </p:nvSpPr>
            <p:spPr>
              <a:xfrm>
                <a:off x="1535759" y="3075377"/>
                <a:ext cx="4567196" cy="3394721"/>
              </a:xfrm>
              <a:blipFill>
                <a:blip r:embed="rId5"/>
                <a:stretch>
                  <a:fillRect l="-1202" t="-718"/>
                </a:stretch>
              </a:blipFill>
            </p:spPr>
            <p:txBody>
              <a:bodyPr/>
              <a:lstStyle/>
              <a:p>
                <a:r>
                  <a:rPr lang="en-CA">
                    <a:noFill/>
                  </a:rPr>
                  <a:t> </a:t>
                </a:r>
              </a:p>
            </p:txBody>
          </p:sp>
        </mc:Fallback>
      </mc:AlternateContent>
      <p:sp>
        <p:nvSpPr>
          <p:cNvPr id="84996" name="Rectangle 4"/>
          <p:cNvSpPr>
            <a:spLocks noChangeArrowheads="1"/>
          </p:cNvSpPr>
          <p:nvPr/>
        </p:nvSpPr>
        <p:spPr bwMode="auto">
          <a:xfrm>
            <a:off x="1565275" y="284163"/>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Monotype Sorts" pitchFamily="2" charset="2"/>
              <a:buChar char="b"/>
              <a:defRPr kumimoji="1" sz="2400" b="1">
                <a:solidFill>
                  <a:srgbClr val="FFFF99"/>
                </a:solidFill>
                <a:latin typeface="Times New Roman" panose="02020603050405020304" pitchFamily="18" charset="0"/>
              </a:defRPr>
            </a:lvl1pPr>
            <a:lvl2pPr marL="742950" indent="-28575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a:spcBef>
                <a:spcPct val="20000"/>
              </a:spcBef>
              <a:buClr>
                <a:srgbClr val="A50021"/>
              </a:buClr>
              <a:buChar char="–"/>
              <a:defRPr kumimoji="1" b="1">
                <a:solidFill>
                  <a:srgbClr val="FFFF99"/>
                </a:solidFill>
                <a:latin typeface="Times New Roman" panose="02020603050405020304" pitchFamily="18" charset="0"/>
              </a:defRPr>
            </a:lvl3pPr>
            <a:lvl4pPr marL="1600200" indent="-228600">
              <a:spcBef>
                <a:spcPct val="20000"/>
              </a:spcBef>
              <a:buClr>
                <a:srgbClr val="A50021"/>
              </a:buClr>
              <a:buChar char="–"/>
              <a:defRPr kumimoji="1" b="1">
                <a:solidFill>
                  <a:srgbClr val="FFFF99"/>
                </a:solidFill>
                <a:latin typeface="Times New Roman" panose="02020603050405020304" pitchFamily="18" charset="0"/>
              </a:defRPr>
            </a:lvl4pPr>
            <a:lvl5pPr marL="2057400" indent="-22860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spcBef>
                <a:spcPct val="0"/>
              </a:spcBef>
              <a:buClrTx/>
              <a:buSzTx/>
              <a:buFontTx/>
              <a:buNone/>
            </a:pPr>
            <a:endParaRPr kumimoji="0" lang="en-US" altLang="en-US" b="0">
              <a:solidFill>
                <a:schemeClr val="tx1"/>
              </a:solidFill>
            </a:endParaRPr>
          </a:p>
        </p:txBody>
      </p:sp>
      <p:pic>
        <p:nvPicPr>
          <p:cNvPr id="84997"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7216" y="1052735"/>
            <a:ext cx="8926237" cy="184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5FC96084-2ACA-DF4A-818A-45A1FB9A2C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4205456447"/>
      </p:ext>
    </p:extLst>
  </p:cSld>
  <p:clrMapOvr>
    <a:masterClrMapping/>
  </p:clrMapOvr>
  <mc:AlternateContent xmlns:mc="http://schemas.openxmlformats.org/markup-compatibility/2006">
    <mc:Choice xmlns:p14="http://schemas.microsoft.com/office/powerpoint/2010/main" Requires="p14">
      <p:transition spd="med" p14:dur="700" advTm="57917">
        <p:fade/>
      </p:transition>
    </mc:Choice>
    <mc:Fallback>
      <p:transition spd="med" advTm="579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1053852" y="228600"/>
            <a:ext cx="8686800" cy="609600"/>
          </a:xfrm>
        </p:spPr>
        <p:txBody>
          <a:bodyPr/>
          <a:lstStyle/>
          <a:p>
            <a:pPr>
              <a:defRPr/>
            </a:pPr>
            <a:r>
              <a:rPr lang="en-US" dirty="0"/>
              <a:t>Example: Number of Binary Digits </a:t>
            </a:r>
          </a:p>
        </p:txBody>
      </p:sp>
      <mc:AlternateContent xmlns:mc="http://schemas.openxmlformats.org/markup-compatibility/2006" xmlns:a14="http://schemas.microsoft.com/office/drawing/2010/main">
        <mc:Choice Requires="a14">
          <p:sp>
            <p:nvSpPr>
              <p:cNvPr id="311299" name="Rectangle 3"/>
              <p:cNvSpPr>
                <a:spLocks noGrp="1" noChangeArrowheads="1"/>
              </p:cNvSpPr>
              <p:nvPr>
                <p:ph idx="1"/>
              </p:nvPr>
            </p:nvSpPr>
            <p:spPr>
              <a:xfrm>
                <a:off x="1535759" y="3075377"/>
                <a:ext cx="4567196" cy="3394721"/>
              </a:xfrm>
            </p:spPr>
            <p:txBody>
              <a:bodyPr>
                <a:normAutofit lnSpcReduction="10000"/>
              </a:bodyPr>
              <a:lstStyle/>
              <a:p>
                <a:pPr marL="0" indent="0">
                  <a:buNone/>
                  <a:defRPr/>
                </a:pPr>
                <a:r>
                  <a:rPr lang="en-US" sz="1800" dirty="0">
                    <a:latin typeface="Arial" panose="020B0604020202020204" pitchFamily="34" charset="0"/>
                    <a:cs typeface="Arial" panose="020B0604020202020204" pitchFamily="34" charset="0"/>
                    <a:sym typeface="Symbol" pitchFamily="84" charset="2"/>
                  </a:rPr>
                  <a:t>BinRec(7) = BinRec</a:t>
                </a:r>
                <a14:m>
                  <m:oMath xmlns:m="http://schemas.openxmlformats.org/officeDocument/2006/math">
                    <m:d>
                      <m:dPr>
                        <m:ctrlPr>
                          <a:rPr lang="en-CA" sz="1800" b="0" i="1" smtClean="0">
                            <a:latin typeface="Cambria Math" panose="02040503050406030204" pitchFamily="18" charset="0"/>
                            <a:cs typeface="Arial" panose="020B0604020202020204" pitchFamily="34" charset="0"/>
                            <a:sym typeface="Symbol" pitchFamily="84" charset="2"/>
                          </a:rPr>
                        </m:ctrlPr>
                      </m:dPr>
                      <m:e>
                        <m:d>
                          <m:dPr>
                            <m:begChr m:val="⌊"/>
                            <m:endChr m:val="⌋"/>
                            <m:ctrlPr>
                              <a:rPr lang="en-US" sz="1800" i="1" smtClean="0">
                                <a:latin typeface="Cambria Math" panose="02040503050406030204" pitchFamily="18" charset="0"/>
                                <a:cs typeface="Arial" panose="020B0604020202020204" pitchFamily="34" charset="0"/>
                                <a:sym typeface="Symbol" pitchFamily="84" charset="2"/>
                              </a:rPr>
                            </m:ctrlPr>
                          </m:dPr>
                          <m:e>
                            <m:f>
                              <m:fPr>
                                <m:ctrlPr>
                                  <a:rPr lang="en-CA" sz="1800" b="0" i="1" smtClean="0">
                                    <a:latin typeface="Cambria Math" panose="02040503050406030204" pitchFamily="18" charset="0"/>
                                    <a:cs typeface="Arial" panose="020B0604020202020204" pitchFamily="34" charset="0"/>
                                    <a:sym typeface="Symbol" pitchFamily="84" charset="2"/>
                                  </a:rPr>
                                </m:ctrlPr>
                              </m:fPr>
                              <m:num>
                                <m:r>
                                  <a:rPr lang="en-CA" sz="1800" b="0" i="1" smtClean="0">
                                    <a:latin typeface="Cambria Math" panose="02040503050406030204" pitchFamily="18" charset="0"/>
                                    <a:cs typeface="Arial" panose="020B0604020202020204" pitchFamily="34" charset="0"/>
                                    <a:sym typeface="Symbol" pitchFamily="84" charset="2"/>
                                  </a:rPr>
                                  <m:t>7</m:t>
                                </m:r>
                              </m:num>
                              <m:den>
                                <m:r>
                                  <a:rPr lang="en-CA" sz="1800" b="0" i="1" smtClean="0">
                                    <a:latin typeface="Cambria Math" panose="02040503050406030204" pitchFamily="18" charset="0"/>
                                    <a:cs typeface="Arial" panose="020B0604020202020204" pitchFamily="34" charset="0"/>
                                    <a:sym typeface="Symbol" pitchFamily="84" charset="2"/>
                                  </a:rPr>
                                  <m:t>2</m:t>
                                </m:r>
                              </m:den>
                            </m:f>
                          </m:e>
                        </m:d>
                      </m:e>
                    </m:d>
                    <m:r>
                      <a:rPr lang="en-CA" sz="1800" b="0" i="1" smtClean="0">
                        <a:latin typeface="Cambria Math" panose="02040503050406030204" pitchFamily="18" charset="0"/>
                        <a:cs typeface="Arial" panose="020B0604020202020204" pitchFamily="34" charset="0"/>
                        <a:sym typeface="Symbol" pitchFamily="84" charset="2"/>
                      </a:rPr>
                      <m:t>+1</m:t>
                    </m:r>
                  </m:oMath>
                </a14:m>
                <a:r>
                  <a:rPr lang="en-US" sz="1800" dirty="0">
                    <a:latin typeface="Arial" panose="020B0604020202020204" pitchFamily="34" charset="0"/>
                    <a:cs typeface="Arial" panose="020B0604020202020204" pitchFamily="34" charset="0"/>
                    <a:sym typeface="Symbol" pitchFamily="84" charset="2"/>
                  </a:rPr>
                  <a:t> </a:t>
                </a:r>
              </a:p>
              <a:p>
                <a:pPr marL="0" indent="0">
                  <a:buNone/>
                  <a:defRPr/>
                </a:pPr>
                <a:r>
                  <a:rPr lang="en-US" sz="1800" dirty="0">
                    <a:latin typeface="Arial" panose="020B0604020202020204" pitchFamily="34" charset="0"/>
                    <a:cs typeface="Arial" panose="020B0604020202020204" pitchFamily="34" charset="0"/>
                    <a:sym typeface="Symbol" pitchFamily="84" charset="2"/>
                  </a:rPr>
                  <a:t>                 = </a:t>
                </a:r>
                <a:r>
                  <a:rPr lang="en-US" sz="1800" dirty="0" err="1">
                    <a:latin typeface="Arial" panose="020B0604020202020204" pitchFamily="34" charset="0"/>
                    <a:cs typeface="Arial" panose="020B0604020202020204" pitchFamily="34" charset="0"/>
                    <a:sym typeface="Symbol" pitchFamily="84" charset="2"/>
                  </a:rPr>
                  <a:t>BinRec</a:t>
                </a:r>
                <a:r>
                  <a:rPr lang="en-US" sz="1800" dirty="0">
                    <a:latin typeface="Arial" panose="020B0604020202020204" pitchFamily="34" charset="0"/>
                    <a:cs typeface="Arial" panose="020B0604020202020204" pitchFamily="34" charset="0"/>
                    <a:sym typeface="Symbol" pitchFamily="84" charset="2"/>
                  </a:rPr>
                  <a:t>(3) + 1</a:t>
                </a:r>
              </a:p>
              <a:p>
                <a:pPr marL="0" indent="0">
                  <a:buNone/>
                  <a:defRPr/>
                </a:pPr>
                <a:r>
                  <a:rPr lang="en-US" sz="1800" dirty="0">
                    <a:latin typeface="Arial" panose="020B0604020202020204" pitchFamily="34" charset="0"/>
                    <a:cs typeface="Arial" panose="020B0604020202020204" pitchFamily="34" charset="0"/>
                    <a:sym typeface="Symbol" pitchFamily="84" charset="2"/>
                  </a:rPr>
                  <a:t>                 = (BinRec</a:t>
                </a:r>
                <a14:m>
                  <m:oMath xmlns:m="http://schemas.openxmlformats.org/officeDocument/2006/math">
                    <m:d>
                      <m:dPr>
                        <m:ctrlPr>
                          <a:rPr lang="en-CA" sz="1800" i="1">
                            <a:latin typeface="Cambria Math" panose="02040503050406030204" pitchFamily="18" charset="0"/>
                            <a:cs typeface="Arial" panose="020B0604020202020204" pitchFamily="34" charset="0"/>
                            <a:sym typeface="Symbol" pitchFamily="84" charset="2"/>
                          </a:rPr>
                        </m:ctrlPr>
                      </m:dPr>
                      <m:e>
                        <m:d>
                          <m:dPr>
                            <m:begChr m:val="⌊"/>
                            <m:endChr m:val="⌋"/>
                            <m:ctrlPr>
                              <a:rPr lang="en-US" sz="1800" i="1">
                                <a:latin typeface="Cambria Math" panose="02040503050406030204" pitchFamily="18" charset="0"/>
                                <a:cs typeface="Arial" panose="020B0604020202020204" pitchFamily="34" charset="0"/>
                                <a:sym typeface="Symbol" pitchFamily="84" charset="2"/>
                              </a:rPr>
                            </m:ctrlPr>
                          </m:dPr>
                          <m:e>
                            <m:f>
                              <m:fPr>
                                <m:ctrlPr>
                                  <a:rPr lang="en-CA" sz="1800" i="1">
                                    <a:latin typeface="Cambria Math" panose="02040503050406030204" pitchFamily="18" charset="0"/>
                                    <a:cs typeface="Arial" panose="020B0604020202020204" pitchFamily="34" charset="0"/>
                                    <a:sym typeface="Symbol" pitchFamily="84" charset="2"/>
                                  </a:rPr>
                                </m:ctrlPr>
                              </m:fPr>
                              <m:num>
                                <m:r>
                                  <a:rPr lang="en-CA" sz="1800" b="0" i="1" smtClean="0">
                                    <a:latin typeface="Cambria Math" panose="02040503050406030204" pitchFamily="18" charset="0"/>
                                    <a:cs typeface="Arial" panose="020B0604020202020204" pitchFamily="34" charset="0"/>
                                    <a:sym typeface="Symbol" pitchFamily="84" charset="2"/>
                                  </a:rPr>
                                  <m:t>3</m:t>
                                </m:r>
                              </m:num>
                              <m:den>
                                <m:r>
                                  <a:rPr lang="en-CA" sz="1800" i="1">
                                    <a:latin typeface="Cambria Math" panose="02040503050406030204" pitchFamily="18" charset="0"/>
                                    <a:cs typeface="Arial" panose="020B0604020202020204" pitchFamily="34" charset="0"/>
                                    <a:sym typeface="Symbol" pitchFamily="84" charset="2"/>
                                  </a:rPr>
                                  <m:t>2</m:t>
                                </m:r>
                              </m:den>
                            </m:f>
                          </m:e>
                        </m:d>
                      </m:e>
                    </m:d>
                  </m:oMath>
                </a14:m>
                <a:r>
                  <a:rPr lang="en-US" sz="1800" dirty="0">
                    <a:latin typeface="Arial" panose="020B0604020202020204" pitchFamily="34" charset="0"/>
                    <a:cs typeface="Arial" panose="020B0604020202020204" pitchFamily="34" charset="0"/>
                    <a:sym typeface="Symbol" pitchFamily="84" charset="2"/>
                  </a:rPr>
                  <a:t>+1) + 1</a:t>
                </a:r>
              </a:p>
              <a:p>
                <a:pPr marL="0" indent="0">
                  <a:buNone/>
                  <a:defRPr/>
                </a:pPr>
                <a:r>
                  <a:rPr lang="en-US" sz="1800" dirty="0">
                    <a:latin typeface="Arial" panose="020B0604020202020204" pitchFamily="34" charset="0"/>
                    <a:cs typeface="Arial" panose="020B0604020202020204" pitchFamily="34" charset="0"/>
                    <a:sym typeface="Symbol" pitchFamily="84" charset="2"/>
                  </a:rPr>
                  <a:t>                 = </a:t>
                </a:r>
                <a:r>
                  <a:rPr lang="en-US" sz="1800" dirty="0" err="1">
                    <a:latin typeface="Arial" panose="020B0604020202020204" pitchFamily="34" charset="0"/>
                    <a:cs typeface="Arial" panose="020B0604020202020204" pitchFamily="34" charset="0"/>
                    <a:sym typeface="Symbol" pitchFamily="84" charset="2"/>
                  </a:rPr>
                  <a:t>BinRec</a:t>
                </a:r>
                <a:r>
                  <a:rPr lang="en-US" sz="1800" dirty="0">
                    <a:latin typeface="Arial" panose="020B0604020202020204" pitchFamily="34" charset="0"/>
                    <a:cs typeface="Arial" panose="020B0604020202020204" pitchFamily="34" charset="0"/>
                    <a:sym typeface="Symbol" pitchFamily="84" charset="2"/>
                  </a:rPr>
                  <a:t>(1) + 1 + 1</a:t>
                </a:r>
              </a:p>
              <a:p>
                <a:pPr marL="0" indent="0">
                  <a:buNone/>
                  <a:defRPr/>
                </a:pPr>
                <a:r>
                  <a:rPr lang="en-US" sz="1800" dirty="0">
                    <a:latin typeface="Arial" panose="020B0604020202020204" pitchFamily="34" charset="0"/>
                    <a:cs typeface="Arial" panose="020B0604020202020204" pitchFamily="34" charset="0"/>
                    <a:sym typeface="Symbol" pitchFamily="84" charset="2"/>
                  </a:rPr>
                  <a:t>                 = 1 + 1 + 1</a:t>
                </a:r>
              </a:p>
              <a:p>
                <a:pPr marL="0" indent="0">
                  <a:buNone/>
                  <a:defRPr/>
                </a:pPr>
                <a:r>
                  <a:rPr lang="en-US" sz="1800" dirty="0">
                    <a:latin typeface="Arial" panose="020B0604020202020204" pitchFamily="34" charset="0"/>
                    <a:cs typeface="Arial" panose="020B0604020202020204" pitchFamily="34" charset="0"/>
                    <a:sym typeface="Symbol" pitchFamily="84" charset="2"/>
                  </a:rPr>
                  <a:t>                 = 3</a:t>
                </a:r>
              </a:p>
              <a:p>
                <a:pPr marL="0" indent="0">
                  <a:buNone/>
                  <a:defRPr/>
                </a:pPr>
                <a14:m>
                  <m:oMath xmlns:m="http://schemas.openxmlformats.org/officeDocument/2006/math">
                    <m:sSub>
                      <m:sSubPr>
                        <m:ctrlPr>
                          <a:rPr lang="en-US" sz="1800" i="1" smtClean="0">
                            <a:latin typeface="Cambria Math" panose="02040503050406030204" pitchFamily="18" charset="0"/>
                            <a:cs typeface="Arial" panose="020B0604020202020204" pitchFamily="34" charset="0"/>
                            <a:sym typeface="Symbol" pitchFamily="84" charset="2"/>
                          </a:rPr>
                        </m:ctrlPr>
                      </m:sSubPr>
                      <m:e>
                        <m:r>
                          <a:rPr lang="en-CA" sz="1800" b="0" i="1" smtClean="0">
                            <a:latin typeface="Cambria Math" panose="02040503050406030204" pitchFamily="18" charset="0"/>
                            <a:cs typeface="Arial" panose="020B0604020202020204" pitchFamily="34" charset="0"/>
                            <a:sym typeface="Symbol" pitchFamily="84" charset="2"/>
                          </a:rPr>
                          <m:t>7</m:t>
                        </m:r>
                      </m:e>
                      <m:sub>
                        <m:r>
                          <a:rPr lang="en-CA" sz="1800" b="0" i="1" smtClean="0">
                            <a:latin typeface="Cambria Math" panose="02040503050406030204" pitchFamily="18" charset="0"/>
                            <a:cs typeface="Arial" panose="020B0604020202020204" pitchFamily="34" charset="0"/>
                            <a:sym typeface="Symbol" pitchFamily="84" charset="2"/>
                          </a:rPr>
                          <m:t>10</m:t>
                        </m:r>
                      </m:sub>
                    </m:sSub>
                  </m:oMath>
                </a14:m>
                <a:r>
                  <a:rPr lang="en-US" sz="1800" dirty="0">
                    <a:latin typeface="Arial" panose="020B0604020202020204" pitchFamily="34" charset="0"/>
                    <a:cs typeface="Arial" panose="020B0604020202020204" pitchFamily="34" charset="0"/>
                    <a:sym typeface="Symbol" pitchFamily="84" charset="2"/>
                  </a:rPr>
                  <a:t> = </a:t>
                </a:r>
                <a14:m>
                  <m:oMath xmlns:m="http://schemas.openxmlformats.org/officeDocument/2006/math">
                    <m:sSub>
                      <m:sSubPr>
                        <m:ctrlPr>
                          <a:rPr lang="en-US" sz="1800" i="1" smtClean="0">
                            <a:latin typeface="Cambria Math" panose="02040503050406030204" pitchFamily="18" charset="0"/>
                            <a:cs typeface="Arial" panose="020B0604020202020204" pitchFamily="34" charset="0"/>
                            <a:sym typeface="Symbol" pitchFamily="84" charset="2"/>
                          </a:rPr>
                        </m:ctrlPr>
                      </m:sSubPr>
                      <m:e>
                        <m:r>
                          <a:rPr lang="en-CA" sz="1800" b="0" i="1" smtClean="0">
                            <a:latin typeface="Cambria Math" panose="02040503050406030204" pitchFamily="18" charset="0"/>
                            <a:cs typeface="Arial" panose="020B0604020202020204" pitchFamily="34" charset="0"/>
                            <a:sym typeface="Symbol" pitchFamily="84" charset="2"/>
                          </a:rPr>
                          <m:t>111</m:t>
                        </m:r>
                      </m:e>
                      <m:sub>
                        <m:r>
                          <a:rPr lang="en-CA" sz="1800" b="0" i="1" smtClean="0">
                            <a:latin typeface="Cambria Math" panose="02040503050406030204" pitchFamily="18" charset="0"/>
                            <a:cs typeface="Arial" panose="020B0604020202020204" pitchFamily="34" charset="0"/>
                            <a:sym typeface="Symbol" pitchFamily="84" charset="2"/>
                          </a:rPr>
                          <m:t>2</m:t>
                        </m:r>
                      </m:sub>
                    </m:sSub>
                  </m:oMath>
                </a14:m>
                <a:endParaRPr lang="en-US" sz="1800" dirty="0">
                  <a:latin typeface="Arial" panose="020B0604020202020204" pitchFamily="34" charset="0"/>
                  <a:cs typeface="Arial" panose="020B0604020202020204" pitchFamily="34" charset="0"/>
                  <a:sym typeface="Symbol" pitchFamily="84" charset="2"/>
                </a:endParaRPr>
              </a:p>
            </p:txBody>
          </p:sp>
        </mc:Choice>
        <mc:Fallback xmlns="">
          <p:sp>
            <p:nvSpPr>
              <p:cNvPr id="311299" name="Rectangle 3"/>
              <p:cNvSpPr>
                <a:spLocks noGrp="1" noRot="1" noChangeAspect="1" noMove="1" noResize="1" noEditPoints="1" noAdjustHandles="1" noChangeArrowheads="1" noChangeShapeType="1" noTextEdit="1"/>
              </p:cNvSpPr>
              <p:nvPr>
                <p:ph idx="1"/>
              </p:nvPr>
            </p:nvSpPr>
            <p:spPr>
              <a:xfrm>
                <a:off x="1535759" y="3075377"/>
                <a:ext cx="4567196" cy="3394721"/>
              </a:xfrm>
              <a:blipFill>
                <a:blip r:embed="rId5"/>
                <a:stretch>
                  <a:fillRect l="-1202" t="-718"/>
                </a:stretch>
              </a:blipFill>
            </p:spPr>
            <p:txBody>
              <a:bodyPr/>
              <a:lstStyle/>
              <a:p>
                <a:r>
                  <a:rPr lang="en-CA">
                    <a:noFill/>
                  </a:rPr>
                  <a:t> </a:t>
                </a:r>
              </a:p>
            </p:txBody>
          </p:sp>
        </mc:Fallback>
      </mc:AlternateContent>
      <p:sp>
        <p:nvSpPr>
          <p:cNvPr id="84996" name="Rectangle 4"/>
          <p:cNvSpPr>
            <a:spLocks noChangeArrowheads="1"/>
          </p:cNvSpPr>
          <p:nvPr/>
        </p:nvSpPr>
        <p:spPr bwMode="auto">
          <a:xfrm>
            <a:off x="1565275" y="284163"/>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Monotype Sorts" pitchFamily="2" charset="2"/>
              <a:buChar char="b"/>
              <a:defRPr kumimoji="1" sz="2400" b="1">
                <a:solidFill>
                  <a:srgbClr val="FFFF99"/>
                </a:solidFill>
                <a:latin typeface="Times New Roman" panose="02020603050405020304" pitchFamily="18" charset="0"/>
              </a:defRPr>
            </a:lvl1pPr>
            <a:lvl2pPr marL="742950" indent="-28575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a:spcBef>
                <a:spcPct val="20000"/>
              </a:spcBef>
              <a:buClr>
                <a:srgbClr val="A50021"/>
              </a:buClr>
              <a:buChar char="–"/>
              <a:defRPr kumimoji="1" b="1">
                <a:solidFill>
                  <a:srgbClr val="FFFF99"/>
                </a:solidFill>
                <a:latin typeface="Times New Roman" panose="02020603050405020304" pitchFamily="18" charset="0"/>
              </a:defRPr>
            </a:lvl3pPr>
            <a:lvl4pPr marL="1600200" indent="-228600">
              <a:spcBef>
                <a:spcPct val="20000"/>
              </a:spcBef>
              <a:buClr>
                <a:srgbClr val="A50021"/>
              </a:buClr>
              <a:buChar char="–"/>
              <a:defRPr kumimoji="1" b="1">
                <a:solidFill>
                  <a:srgbClr val="FFFF99"/>
                </a:solidFill>
                <a:latin typeface="Times New Roman" panose="02020603050405020304" pitchFamily="18" charset="0"/>
              </a:defRPr>
            </a:lvl4pPr>
            <a:lvl5pPr marL="2057400" indent="-22860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spcBef>
                <a:spcPct val="0"/>
              </a:spcBef>
              <a:buClrTx/>
              <a:buSzTx/>
              <a:buFontTx/>
              <a:buNone/>
            </a:pPr>
            <a:endParaRPr kumimoji="0" lang="en-US" altLang="en-US" b="0">
              <a:solidFill>
                <a:schemeClr val="tx1"/>
              </a:solidFill>
            </a:endParaRPr>
          </a:p>
        </p:txBody>
      </p:sp>
      <p:pic>
        <p:nvPicPr>
          <p:cNvPr id="84997"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7216" y="1052735"/>
            <a:ext cx="8926237" cy="184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4A293910-E161-4D37-8B46-2DF2717CE4E6}"/>
                  </a:ext>
                </a:extLst>
              </p:cNvPr>
              <p:cNvSpPr txBox="1">
                <a:spLocks noChangeArrowheads="1"/>
              </p:cNvSpPr>
              <p:nvPr/>
            </p:nvSpPr>
            <p:spPr>
              <a:xfrm>
                <a:off x="6166420" y="2996952"/>
                <a:ext cx="4567196" cy="339472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2000" dirty="0">
                    <a:latin typeface="Arial" panose="020B0604020202020204" pitchFamily="34" charset="0"/>
                    <a:cs typeface="Arial" panose="020B0604020202020204" pitchFamily="34" charset="0"/>
                    <a:sym typeface="Symbol" pitchFamily="84" charset="2"/>
                  </a:rPr>
                  <a:t>Input size: n	</a:t>
                </a:r>
              </a:p>
              <a:p>
                <a:pPr marL="0" indent="0">
                  <a:buFont typeface="Arial" pitchFamily="34" charset="0"/>
                  <a:buNone/>
                  <a:defRPr/>
                </a:pPr>
                <a:r>
                  <a:rPr lang="en-US" sz="2000" dirty="0">
                    <a:latin typeface="Arial" panose="020B0604020202020204" pitchFamily="34" charset="0"/>
                    <a:cs typeface="Arial" panose="020B0604020202020204" pitchFamily="34" charset="0"/>
                    <a:sym typeface="Symbol" pitchFamily="84" charset="2"/>
                  </a:rPr>
                  <a:t>Basic operation: addition</a:t>
                </a:r>
              </a:p>
              <a:p>
                <a:pPr marL="0" indent="0">
                  <a:buFont typeface="Arial" pitchFamily="34" charset="0"/>
                  <a:buNone/>
                  <a:defRPr/>
                </a:pPr>
                <a:r>
                  <a:rPr lang="en-US" sz="2000" dirty="0">
                    <a:latin typeface="Arial" panose="020B0604020202020204" pitchFamily="34" charset="0"/>
                    <a:cs typeface="Arial" panose="020B0604020202020204" pitchFamily="34" charset="0"/>
                    <a:sym typeface="Symbol" pitchFamily="84" charset="2"/>
                  </a:rPr>
                  <a:t>No worst, best, average cases</a:t>
                </a:r>
              </a:p>
              <a:p>
                <a:pPr marL="0" indent="0">
                  <a:buFont typeface="Arial" pitchFamily="34" charset="0"/>
                  <a:buNone/>
                  <a:defRPr/>
                </a:pPr>
                <a:r>
                  <a:rPr lang="en-US" sz="2000" dirty="0">
                    <a:latin typeface="Arial" panose="020B0604020202020204" pitchFamily="34" charset="0"/>
                    <a:cs typeface="Arial" panose="020B0604020202020204" pitchFamily="34" charset="0"/>
                    <a:sym typeface="Symbol" pitchFamily="84" charset="2"/>
                  </a:rPr>
                  <a:t>Recurrence and initial condition:</a:t>
                </a:r>
              </a:p>
              <a:p>
                <a:pPr marL="0" indent="0">
                  <a:buFont typeface="Arial" pitchFamily="34" charset="0"/>
                  <a:buNone/>
                  <a:defRPr/>
                </a:pPr>
                <a:r>
                  <a:rPr lang="en-US" sz="2000" dirty="0">
                    <a:latin typeface="Arial" panose="020B0604020202020204" pitchFamily="34" charset="0"/>
                    <a:cs typeface="Arial" panose="020B0604020202020204" pitchFamily="34" charset="0"/>
                    <a:sym typeface="Symbol" pitchFamily="84" charset="2"/>
                  </a:rPr>
                  <a:t>      A(n) = </a:t>
                </a:r>
                <a14:m>
                  <m:oMath xmlns:m="http://schemas.openxmlformats.org/officeDocument/2006/math">
                    <m:r>
                      <m:rPr>
                        <m:sty m:val="p"/>
                      </m:rPr>
                      <a:rPr lang="en-US" sz="2000" i="1">
                        <a:latin typeface="Cambria Math" panose="02040503050406030204" pitchFamily="18" charset="0"/>
                        <a:cs typeface="Arial" panose="020B0604020202020204" pitchFamily="34" charset="0"/>
                        <a:sym typeface="Symbol" pitchFamily="84" charset="2"/>
                      </a:rPr>
                      <m:t>A</m:t>
                    </m:r>
                    <m:d>
                      <m:dPr>
                        <m:ctrlPr>
                          <a:rPr lang="en-CA" sz="2000" i="1" smtClean="0">
                            <a:latin typeface="Cambria Math" panose="02040503050406030204" pitchFamily="18" charset="0"/>
                            <a:cs typeface="Arial" panose="020B0604020202020204" pitchFamily="34" charset="0"/>
                            <a:sym typeface="Symbol" pitchFamily="84" charset="2"/>
                          </a:rPr>
                        </m:ctrlPr>
                      </m:dPr>
                      <m:e>
                        <m:d>
                          <m:dPr>
                            <m:begChr m:val="⌊"/>
                            <m:endChr m:val="⌋"/>
                            <m:ctrlPr>
                              <a:rPr lang="en-US" sz="2000" i="1" smtClean="0">
                                <a:latin typeface="Cambria Math" panose="02040503050406030204" pitchFamily="18" charset="0"/>
                                <a:cs typeface="Arial" panose="020B0604020202020204" pitchFamily="34" charset="0"/>
                                <a:sym typeface="Symbol" pitchFamily="84" charset="2"/>
                              </a:rPr>
                            </m:ctrlPr>
                          </m:dPr>
                          <m:e>
                            <m:f>
                              <m:fPr>
                                <m:ctrlPr>
                                  <a:rPr lang="en-CA" sz="2000" i="1" smtClean="0">
                                    <a:latin typeface="Cambria Math" panose="02040503050406030204" pitchFamily="18" charset="0"/>
                                    <a:cs typeface="Arial" panose="020B0604020202020204" pitchFamily="34" charset="0"/>
                                    <a:sym typeface="Symbol" pitchFamily="84" charset="2"/>
                                  </a:rPr>
                                </m:ctrlPr>
                              </m:fPr>
                              <m:num>
                                <m:r>
                                  <a:rPr lang="en-CA" sz="2000" i="1" smtClean="0">
                                    <a:latin typeface="Cambria Math" panose="02040503050406030204" pitchFamily="18" charset="0"/>
                                    <a:cs typeface="Arial" panose="020B0604020202020204" pitchFamily="34" charset="0"/>
                                    <a:sym typeface="Symbol" pitchFamily="84" charset="2"/>
                                  </a:rPr>
                                  <m:t>𝑛</m:t>
                                </m:r>
                              </m:num>
                              <m:den>
                                <m:r>
                                  <a:rPr lang="en-CA" sz="2000" i="1" smtClean="0">
                                    <a:latin typeface="Cambria Math" panose="02040503050406030204" pitchFamily="18" charset="0"/>
                                    <a:cs typeface="Arial" panose="020B0604020202020204" pitchFamily="34" charset="0"/>
                                    <a:sym typeface="Symbol" pitchFamily="84" charset="2"/>
                                  </a:rPr>
                                  <m:t>2</m:t>
                                </m:r>
                              </m:den>
                            </m:f>
                          </m:e>
                        </m:d>
                      </m:e>
                    </m:d>
                    <m:r>
                      <a:rPr lang="en-CA" sz="2000" i="1" smtClean="0">
                        <a:latin typeface="Cambria Math" panose="02040503050406030204" pitchFamily="18" charset="0"/>
                        <a:cs typeface="Arial" panose="020B0604020202020204" pitchFamily="34" charset="0"/>
                        <a:sym typeface="Symbol" pitchFamily="84" charset="2"/>
                      </a:rPr>
                      <m:t>+1</m:t>
                    </m:r>
                  </m:oMath>
                </a14:m>
                <a:r>
                  <a:rPr lang="en-US" sz="2000" dirty="0">
                    <a:latin typeface="Arial" panose="020B0604020202020204" pitchFamily="34" charset="0"/>
                    <a:cs typeface="Arial" panose="020B0604020202020204" pitchFamily="34" charset="0"/>
                    <a:sym typeface="Symbol" pitchFamily="84" charset="2"/>
                  </a:rPr>
                  <a:t> for n &gt; 1</a:t>
                </a:r>
              </a:p>
              <a:p>
                <a:pPr marL="0" indent="0">
                  <a:buFont typeface="Arial" pitchFamily="34" charset="0"/>
                  <a:buNone/>
                  <a:defRPr/>
                </a:pPr>
                <a:r>
                  <a:rPr lang="en-US" sz="2000" dirty="0">
                    <a:latin typeface="Arial" panose="020B0604020202020204" pitchFamily="34" charset="0"/>
                    <a:cs typeface="Arial" panose="020B0604020202020204" pitchFamily="34" charset="0"/>
                    <a:sym typeface="Symbol" pitchFamily="84" charset="2"/>
                  </a:rPr>
                  <a:t>      A(1) = 0</a:t>
                </a:r>
              </a:p>
            </p:txBody>
          </p:sp>
        </mc:Choice>
        <mc:Fallback xmlns="">
          <p:sp>
            <p:nvSpPr>
              <p:cNvPr id="6" name="Rectangle 3">
                <a:extLst>
                  <a:ext uri="{FF2B5EF4-FFF2-40B4-BE49-F238E27FC236}">
                    <a16:creationId xmlns:a16="http://schemas.microsoft.com/office/drawing/2014/main" id="{4A293910-E161-4D37-8B46-2DF2717CE4E6}"/>
                  </a:ext>
                </a:extLst>
              </p:cNvPr>
              <p:cNvSpPr txBox="1">
                <a:spLocks noRot="1" noChangeAspect="1" noMove="1" noResize="1" noEditPoints="1" noAdjustHandles="1" noChangeArrowheads="1" noChangeShapeType="1" noTextEdit="1"/>
              </p:cNvSpPr>
              <p:nvPr/>
            </p:nvSpPr>
            <p:spPr>
              <a:xfrm>
                <a:off x="6166420" y="2996952"/>
                <a:ext cx="4567196" cy="3394721"/>
              </a:xfrm>
              <a:prstGeom prst="rect">
                <a:avLst/>
              </a:prstGeom>
              <a:blipFill>
                <a:blip r:embed="rId7"/>
                <a:stretch>
                  <a:fillRect l="-1469" t="-1795"/>
                </a:stretch>
              </a:blipFill>
            </p:spPr>
            <p:txBody>
              <a:bodyPr/>
              <a:lstStyle/>
              <a:p>
                <a:r>
                  <a:rPr lang="en-CA">
                    <a:noFill/>
                  </a:rPr>
                  <a:t> </a:t>
                </a:r>
              </a:p>
            </p:txBody>
          </p:sp>
        </mc:Fallback>
      </mc:AlternateContent>
      <p:sp>
        <p:nvSpPr>
          <p:cNvPr id="2" name="Rectangle 1">
            <a:extLst>
              <a:ext uri="{FF2B5EF4-FFF2-40B4-BE49-F238E27FC236}">
                <a16:creationId xmlns:a16="http://schemas.microsoft.com/office/drawing/2014/main" id="{E2FB6B02-1B3C-4B59-BB11-349140F0C102}"/>
              </a:ext>
            </a:extLst>
          </p:cNvPr>
          <p:cNvSpPr/>
          <p:nvPr/>
        </p:nvSpPr>
        <p:spPr>
          <a:xfrm>
            <a:off x="6238428" y="4941168"/>
            <a:ext cx="3600400" cy="1224136"/>
          </a:xfrm>
          <a:prstGeom prst="rect">
            <a:avLst/>
          </a:prstGeom>
          <a:noFill/>
          <a:ln>
            <a:solidFill>
              <a:schemeClr val="accent4"/>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cxnSp>
        <p:nvCxnSpPr>
          <p:cNvPr id="4" name="Straight Arrow Connector 3">
            <a:extLst>
              <a:ext uri="{FF2B5EF4-FFF2-40B4-BE49-F238E27FC236}">
                <a16:creationId xmlns:a16="http://schemas.microsoft.com/office/drawing/2014/main" id="{47605E07-CCFC-4DA6-B202-51DDCD5FB138}"/>
              </a:ext>
            </a:extLst>
          </p:cNvPr>
          <p:cNvCxnSpPr>
            <a:cxnSpLocks/>
          </p:cNvCxnSpPr>
          <p:nvPr/>
        </p:nvCxnSpPr>
        <p:spPr>
          <a:xfrm>
            <a:off x="4798268" y="2852936"/>
            <a:ext cx="2808312" cy="22322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3F9559A-3DED-4B72-A453-26713DA10CA5}"/>
              </a:ext>
            </a:extLst>
          </p:cNvPr>
          <p:cNvCxnSpPr>
            <a:cxnSpLocks/>
          </p:cNvCxnSpPr>
          <p:nvPr/>
        </p:nvCxnSpPr>
        <p:spPr>
          <a:xfrm>
            <a:off x="5432539" y="2782416"/>
            <a:ext cx="3110145" cy="2379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055EFBD2-28E2-474B-847D-F7C07425089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326672842"/>
      </p:ext>
    </p:extLst>
  </p:cSld>
  <p:clrMapOvr>
    <a:masterClrMapping/>
  </p:clrMapOvr>
  <mc:AlternateContent xmlns:mc="http://schemas.openxmlformats.org/markup-compatibility/2006">
    <mc:Choice xmlns:p14="http://schemas.microsoft.com/office/powerpoint/2010/main" Requires="p14">
      <p:transition spd="med" p14:dur="700" advTm="106833">
        <p:fade/>
      </p:transition>
    </mc:Choice>
    <mc:Fallback>
      <p:transition spd="med" advTm="1068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mc:AlternateContent xmlns:mc="http://schemas.openxmlformats.org/markup-compatibility/2006" xmlns:a14="http://schemas.microsoft.com/office/drawing/2010/main">
        <mc:Choice Requires="a14">
          <p:sp>
            <p:nvSpPr>
              <p:cNvPr id="309251" name="Rectangle 3"/>
              <p:cNvSpPr>
                <a:spLocks noGrp="1" noChangeArrowheads="1"/>
              </p:cNvSpPr>
              <p:nvPr>
                <p:ph idx="1"/>
              </p:nvPr>
            </p:nvSpPr>
            <p:spPr>
              <a:xfrm>
                <a:off x="621804" y="1124744"/>
                <a:ext cx="10945216" cy="5328592"/>
              </a:xfrm>
            </p:spPr>
            <p:txBody>
              <a:bodyPr>
                <a:normAutofit lnSpcReduction="10000"/>
              </a:bodyPr>
              <a:lstStyle/>
              <a:p>
                <a:pPr marL="0" indent="0">
                  <a:buNone/>
                </a:pPr>
                <a:r>
                  <a:rPr lang="en-CA" dirty="0">
                    <a:latin typeface="Arial" panose="020B0604020202020204" pitchFamily="34" charset="0"/>
                    <a:cs typeface="Arial" panose="020B0604020202020204" pitchFamily="34" charset="0"/>
                  </a:rPr>
                  <a:t>Backward Substitution Method 2</a:t>
                </a:r>
              </a:p>
              <a:p>
                <a:r>
                  <a:rPr lang="en-CA" dirty="0">
                    <a:latin typeface="Arial" panose="020B0604020202020204" pitchFamily="34" charset="0"/>
                    <a:cs typeface="Arial" panose="020B0604020202020204" pitchFamily="34" charset="0"/>
                  </a:rPr>
                  <a:t>This method can be used to solve recurrences of the form of</a:t>
                </a:r>
              </a:p>
              <a:p>
                <a:pPr marL="0" indent="0">
                  <a:buNone/>
                </a:pPr>
                <a:r>
                  <a:rPr lang="en-CA" dirty="0">
                    <a:latin typeface="Arial" panose="020B0604020202020204" pitchFamily="34" charset="0"/>
                    <a:cs typeface="Arial" panose="020B0604020202020204" pitchFamily="34" charset="0"/>
                  </a:rPr>
                  <a:t>                            x(n) = </a:t>
                </a:r>
                <a:r>
                  <a:rPr lang="en-CA" i="1" dirty="0">
                    <a:latin typeface="Arial" panose="020B0604020202020204" pitchFamily="34" charset="0"/>
                    <a:cs typeface="Arial" panose="020B0604020202020204" pitchFamily="34" charset="0"/>
                  </a:rPr>
                  <a:t>a</a:t>
                </a:r>
                <a:r>
                  <a:rPr lang="en-CA" dirty="0">
                    <a:latin typeface="Arial" panose="020B0604020202020204" pitchFamily="34" charset="0"/>
                    <a:cs typeface="Arial" panose="020B0604020202020204" pitchFamily="34" charset="0"/>
                  </a:rPr>
                  <a:t>x(n/</a:t>
                </a:r>
                <a:r>
                  <a:rPr lang="en-CA" i="1" dirty="0">
                    <a:latin typeface="Arial" panose="020B0604020202020204" pitchFamily="34" charset="0"/>
                    <a:cs typeface="Arial" panose="020B0604020202020204" pitchFamily="34" charset="0"/>
                  </a:rPr>
                  <a:t>b</a:t>
                </a:r>
                <a:r>
                  <a:rPr lang="en-CA" dirty="0">
                    <a:latin typeface="Arial" panose="020B0604020202020204" pitchFamily="34" charset="0"/>
                    <a:cs typeface="Arial" panose="020B0604020202020204" pitchFamily="34" charset="0"/>
                  </a:rPr>
                  <a:t>) + f(n)</a:t>
                </a:r>
              </a:p>
              <a:p>
                <a:pPr marL="0" indent="0">
                  <a:buNone/>
                </a:pPr>
                <a:r>
                  <a:rPr lang="en-CA" dirty="0">
                    <a:latin typeface="Arial" panose="020B0604020202020204" pitchFamily="34" charset="0"/>
                    <a:cs typeface="Arial" panose="020B0604020202020204" pitchFamily="34" charset="0"/>
                  </a:rPr>
                  <a:t>   where </a:t>
                </a:r>
                <a:r>
                  <a:rPr lang="en-CA" i="1" dirty="0">
                    <a:latin typeface="Arial" panose="020B0604020202020204" pitchFamily="34" charset="0"/>
                    <a:cs typeface="Arial" panose="020B0604020202020204" pitchFamily="34" charset="0"/>
                  </a:rPr>
                  <a:t>a</a:t>
                </a:r>
                <a:r>
                  <a:rPr lang="en-CA" dirty="0">
                    <a:latin typeface="Arial" panose="020B0604020202020204" pitchFamily="34" charset="0"/>
                    <a:cs typeface="Arial" panose="020B0604020202020204" pitchFamily="34" charset="0"/>
                  </a:rPr>
                  <a:t> </a:t>
                </a:r>
                <a14:m>
                  <m:oMath xmlns:m="http://schemas.openxmlformats.org/officeDocument/2006/math">
                    <m:r>
                      <a:rPr lang="en-CA" i="1" smtClean="0">
                        <a:latin typeface="Cambria Math" panose="02040503050406030204" pitchFamily="18" charset="0"/>
                        <a:ea typeface="Cambria Math" panose="02040503050406030204" pitchFamily="18" charset="0"/>
                        <a:cs typeface="Arial" panose="020B0604020202020204" pitchFamily="34" charset="0"/>
                      </a:rPr>
                      <m:t>≥</m:t>
                    </m:r>
                  </m:oMath>
                </a14:m>
                <a:r>
                  <a:rPr lang="en-CA" dirty="0">
                    <a:latin typeface="Arial" panose="020B0604020202020204" pitchFamily="34" charset="0"/>
                    <a:cs typeface="Arial" panose="020B0604020202020204" pitchFamily="34" charset="0"/>
                  </a:rPr>
                  <a:t> 1, </a:t>
                </a:r>
                <a:r>
                  <a:rPr lang="en-CA" i="1" dirty="0">
                    <a:latin typeface="Arial" panose="020B0604020202020204" pitchFamily="34" charset="0"/>
                    <a:cs typeface="Arial" panose="020B0604020202020204" pitchFamily="34" charset="0"/>
                  </a:rPr>
                  <a:t>b</a:t>
                </a:r>
                <a:r>
                  <a:rPr lang="en-CA" dirty="0">
                    <a:latin typeface="Arial" panose="020B0604020202020204" pitchFamily="34" charset="0"/>
                    <a:cs typeface="Arial" panose="020B0604020202020204" pitchFamily="34" charset="0"/>
                  </a:rPr>
                  <a:t> </a:t>
                </a:r>
                <a14:m>
                  <m:oMath xmlns:m="http://schemas.openxmlformats.org/officeDocument/2006/math">
                    <m:r>
                      <a:rPr lang="en-CA" i="1">
                        <a:latin typeface="Cambria Math" panose="02040503050406030204" pitchFamily="18" charset="0"/>
                        <a:ea typeface="Cambria Math" panose="02040503050406030204" pitchFamily="18" charset="0"/>
                        <a:cs typeface="Arial" panose="020B0604020202020204" pitchFamily="34" charset="0"/>
                      </a:rPr>
                      <m:t>≥</m:t>
                    </m:r>
                  </m:oMath>
                </a14:m>
                <a:r>
                  <a:rPr lang="en-CA" dirty="0">
                    <a:latin typeface="Arial" panose="020B0604020202020204" pitchFamily="34" charset="0"/>
                    <a:cs typeface="Arial" panose="020B0604020202020204" pitchFamily="34" charset="0"/>
                  </a:rPr>
                  <a:t> 2, and f(n) is a function of n.</a:t>
                </a:r>
              </a:p>
              <a:p>
                <a:r>
                  <a:rPr lang="en-CA" dirty="0">
                    <a:latin typeface="Arial" panose="020B0604020202020204" pitchFamily="34" charset="0"/>
                    <a:cs typeface="Arial" panose="020B0604020202020204" pitchFamily="34" charset="0"/>
                  </a:rPr>
                  <a:t>The example recurrence and initial condition are:</a:t>
                </a:r>
              </a:p>
              <a:p>
                <a:pPr marL="0" indent="0">
                  <a:buNone/>
                </a:pPr>
                <a:r>
                  <a:rPr lang="pt-BR" dirty="0">
                    <a:latin typeface="Arial" panose="020B0604020202020204" pitchFamily="34" charset="0"/>
                    <a:cs typeface="Arial" panose="020B0604020202020204" pitchFamily="34" charset="0"/>
                  </a:rPr>
                  <a:t>                            x(n) = x(n/2) + 1 for n &gt; 1                                            (1)</a:t>
                </a:r>
              </a:p>
              <a:p>
                <a:pPr marL="0" indent="0">
                  <a:buNone/>
                </a:pPr>
                <a:r>
                  <a:rPr lang="en-CA" dirty="0">
                    <a:latin typeface="Arial" panose="020B0604020202020204" pitchFamily="34" charset="0"/>
                    <a:cs typeface="Arial" panose="020B0604020202020204" pitchFamily="34" charset="0"/>
                  </a:rPr>
                  <a:t>                            x(1) = 0                                                                        (2)</a:t>
                </a:r>
              </a:p>
              <a:p>
                <a:r>
                  <a:rPr lang="en-US" dirty="0">
                    <a:latin typeface="Arial" panose="020B0604020202020204" pitchFamily="34" charset="0"/>
                    <a:cs typeface="Arial" panose="020B0604020202020204" pitchFamily="34" charset="0"/>
                  </a:rPr>
                  <a:t>Solve for n = </a:t>
                </a:r>
                <a14:m>
                  <m:oMath xmlns:m="http://schemas.openxmlformats.org/officeDocument/2006/math">
                    <m:sSup>
                      <m:sSupPr>
                        <m:ctrlPr>
                          <a:rPr lang="en-US" i="1" smtClean="0">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𝑘</m:t>
                        </m:r>
                      </m:sup>
                    </m:sSup>
                  </m:oMath>
                </a14:m>
                <a:r>
                  <a:rPr lang="en-US" dirty="0">
                    <a:latin typeface="Arial" panose="020B0604020202020204" pitchFamily="34" charset="0"/>
                    <a:cs typeface="Arial" panose="020B0604020202020204" pitchFamily="34" charset="0"/>
                  </a:rPr>
                  <a:t>, and rewrite (1) and (2) as the following</a:t>
                </a:r>
              </a:p>
              <a:p>
                <a:pPr marL="0" indent="0">
                  <a:buNone/>
                </a:pPr>
                <a:r>
                  <a:rPr lang="nn-NO" dirty="0">
                    <a:latin typeface="Arial" panose="020B0604020202020204" pitchFamily="34" charset="0"/>
                    <a:cs typeface="Arial" panose="020B0604020202020204" pitchFamily="34" charset="0"/>
                  </a:rPr>
                  <a:t>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nn-NO" dirty="0">
                    <a:latin typeface="Arial" panose="020B0604020202020204" pitchFamily="34" charset="0"/>
                    <a:cs typeface="Arial" panose="020B0604020202020204" pitchFamily="34" charset="0"/>
                  </a:rPr>
                  <a:t>) =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b="0" i="1" smtClean="0">
                            <a:latin typeface="Cambria Math" panose="02040503050406030204" pitchFamily="18" charset="0"/>
                            <a:cs typeface="Arial" panose="020B0604020202020204" pitchFamily="34" charset="0"/>
                          </a:rPr>
                          <m:t>−1</m:t>
                        </m:r>
                      </m:sup>
                    </m:sSup>
                  </m:oMath>
                </a14:m>
                <a:r>
                  <a:rPr lang="nn-NO" dirty="0">
                    <a:latin typeface="Arial" panose="020B0604020202020204" pitchFamily="34" charset="0"/>
                    <a:cs typeface="Arial" panose="020B0604020202020204" pitchFamily="34" charset="0"/>
                  </a:rPr>
                  <a:t>) + 1 for k &gt; 0                                        (3)</a:t>
                </a:r>
              </a:p>
              <a:p>
                <a:pPr marL="0" indent="0">
                  <a:buNone/>
                </a:pPr>
                <a:r>
                  <a:rPr lang="en-CA" dirty="0">
                    <a:latin typeface="Arial" panose="020B0604020202020204" pitchFamily="34" charset="0"/>
                    <a:cs typeface="Arial" panose="020B0604020202020204" pitchFamily="34" charset="0"/>
                  </a:rPr>
                  <a:t>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0</m:t>
                        </m:r>
                      </m:sup>
                    </m:sSup>
                  </m:oMath>
                </a14:m>
                <a:r>
                  <a:rPr lang="en-CA" dirty="0">
                    <a:latin typeface="Arial" panose="020B0604020202020204" pitchFamily="34" charset="0"/>
                    <a:cs typeface="Arial" panose="020B0604020202020204" pitchFamily="34" charset="0"/>
                  </a:rPr>
                  <a:t>) = 0                                                                      (4)</a:t>
                </a:r>
              </a:p>
            </p:txBody>
          </p:sp>
        </mc:Choice>
        <mc:Fallback xmlns="">
          <p:sp>
            <p:nvSpPr>
              <p:cNvPr id="309251" name="Rectangle 3"/>
              <p:cNvSpPr>
                <a:spLocks noGrp="1" noRot="1" noChangeAspect="1" noMove="1" noResize="1" noEditPoints="1" noAdjustHandles="1" noChangeArrowheads="1" noChangeShapeType="1" noTextEdit="1"/>
              </p:cNvSpPr>
              <p:nvPr>
                <p:ph idx="1"/>
              </p:nvPr>
            </p:nvSpPr>
            <p:spPr>
              <a:xfrm>
                <a:off x="621804" y="1124744"/>
                <a:ext cx="10945216" cy="5328592"/>
              </a:xfrm>
              <a:blipFill>
                <a:blip r:embed="rId5"/>
                <a:stretch>
                  <a:fillRect l="-836" t="-2174"/>
                </a:stretch>
              </a:blipFill>
            </p:spPr>
            <p:txBody>
              <a:bodyPr/>
              <a:lstStyle/>
              <a:p>
                <a:r>
                  <a:rPr lang="en-CA">
                    <a:noFill/>
                  </a:rPr>
                  <a:t> </a:t>
                </a:r>
              </a:p>
            </p:txBody>
          </p:sp>
        </mc:Fallback>
      </mc:AlternateContent>
      <p:sp>
        <p:nvSpPr>
          <p:cNvPr id="2" name="Oval 1">
            <a:extLst>
              <a:ext uri="{FF2B5EF4-FFF2-40B4-BE49-F238E27FC236}">
                <a16:creationId xmlns:a16="http://schemas.microsoft.com/office/drawing/2014/main" id="{7594B2C0-5611-4598-B1C7-2E1A98C63AA4}"/>
              </a:ext>
            </a:extLst>
          </p:cNvPr>
          <p:cNvSpPr/>
          <p:nvPr/>
        </p:nvSpPr>
        <p:spPr>
          <a:xfrm>
            <a:off x="2133972" y="4725144"/>
            <a:ext cx="1008112" cy="504056"/>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4" name="Audio 3">
            <a:hlinkClick r:id="" action="ppaction://media"/>
            <a:extLst>
              <a:ext uri="{FF2B5EF4-FFF2-40B4-BE49-F238E27FC236}">
                <a16:creationId xmlns:a16="http://schemas.microsoft.com/office/drawing/2014/main" id="{8CDD753B-9C97-C049-86E1-D416FE329D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946087277"/>
      </p:ext>
    </p:extLst>
  </p:cSld>
  <p:clrMapOvr>
    <a:masterClrMapping/>
  </p:clrMapOvr>
  <mc:AlternateContent xmlns:mc="http://schemas.openxmlformats.org/markup-compatibility/2006">
    <mc:Choice xmlns:p14="http://schemas.microsoft.com/office/powerpoint/2010/main" Requires="p14">
      <p:transition spd="med" p14:dur="700" advTm="57504">
        <p:fade/>
      </p:transition>
    </mc:Choice>
    <mc:Fallback>
      <p:transition spd="med" advTm="575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mc:AlternateContent xmlns:mc="http://schemas.openxmlformats.org/markup-compatibility/2006" xmlns:a14="http://schemas.microsoft.com/office/drawing/2010/main">
        <mc:Choice Requires="a14">
          <p:sp>
            <p:nvSpPr>
              <p:cNvPr id="309251" name="Rectangle 3"/>
              <p:cNvSpPr>
                <a:spLocks noGrp="1" noChangeArrowheads="1"/>
              </p:cNvSpPr>
              <p:nvPr>
                <p:ph idx="1"/>
              </p:nvPr>
            </p:nvSpPr>
            <p:spPr>
              <a:xfrm>
                <a:off x="621804" y="1124744"/>
                <a:ext cx="10945216" cy="4824536"/>
              </a:xfrm>
            </p:spPr>
            <p:txBody>
              <a:bodyPr>
                <a:normAutofit/>
              </a:bodyPr>
              <a:lstStyle/>
              <a:p>
                <a:pPr marL="0" indent="0">
                  <a:buNone/>
                </a:pPr>
                <a:r>
                  <a:rPr lang="en-CA" dirty="0">
                    <a:latin typeface="Arial" panose="020B0604020202020204" pitchFamily="34" charset="0"/>
                    <a:cs typeface="Arial" panose="020B0604020202020204" pitchFamily="34" charset="0"/>
                  </a:rPr>
                  <a:t>Backward Substitution Method 2 (cont.)</a:t>
                </a:r>
              </a:p>
              <a:p>
                <a:r>
                  <a:rPr lang="nn-NO" dirty="0">
                    <a:latin typeface="Arial" panose="020B0604020202020204" pitchFamily="34" charset="0"/>
                    <a:cs typeface="Arial" panose="020B0604020202020204" pitchFamily="34" charset="0"/>
                  </a:rPr>
                  <a:t>The recurrence to be solved is</a:t>
                </a:r>
              </a:p>
              <a:p>
                <a:pPr marL="0" indent="0">
                  <a:buNone/>
                </a:pPr>
                <a:r>
                  <a:rPr lang="nn-NO" dirty="0">
                    <a:latin typeface="Arial" panose="020B0604020202020204" pitchFamily="34" charset="0"/>
                    <a:cs typeface="Arial" panose="020B0604020202020204" pitchFamily="34" charset="0"/>
                  </a:rPr>
                  <a:t>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nn-NO" dirty="0">
                    <a:latin typeface="Arial" panose="020B0604020202020204" pitchFamily="34" charset="0"/>
                    <a:cs typeface="Arial" panose="020B0604020202020204" pitchFamily="34" charset="0"/>
                  </a:rPr>
                  <a:t>) =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−1</m:t>
                        </m:r>
                      </m:sup>
                    </m:sSup>
                  </m:oMath>
                </a14:m>
                <a:r>
                  <a:rPr lang="nn-NO" dirty="0">
                    <a:latin typeface="Arial" panose="020B0604020202020204" pitchFamily="34" charset="0"/>
                    <a:cs typeface="Arial" panose="020B0604020202020204" pitchFamily="34" charset="0"/>
                  </a:rPr>
                  <a:t>) + 1 for k &gt; 0                                        (3)</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Express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en-US" dirty="0">
                    <a:latin typeface="Arial" panose="020B0604020202020204" pitchFamily="34" charset="0"/>
                    <a:cs typeface="Arial" panose="020B0604020202020204" pitchFamily="34" charset="0"/>
                  </a:rPr>
                  <a:t>) in terms of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b="0" i="1" smtClean="0">
                            <a:latin typeface="Cambria Math" panose="02040503050406030204" pitchFamily="18" charset="0"/>
                            <a:cs typeface="Arial" panose="020B0604020202020204" pitchFamily="34" charset="0"/>
                          </a:rPr>
                          <m:t>−2</m:t>
                        </m:r>
                      </m:sup>
                    </m:sSup>
                  </m:oMath>
                </a14:m>
                <a:r>
                  <a:rPr lang="en-US" dirty="0">
                    <a:latin typeface="Arial" panose="020B0604020202020204" pitchFamily="34" charset="0"/>
                    <a:cs typeface="Arial" panose="020B0604020202020204" pitchFamily="34" charset="0"/>
                  </a:rPr>
                  <a:t>):</a:t>
                </a:r>
              </a:p>
              <a:p>
                <a:pPr marL="231775" lvl="1" indent="0">
                  <a:buNone/>
                </a:pPr>
                <a:r>
                  <a:rPr lang="en-US" sz="2400" dirty="0">
                    <a:latin typeface="Arial" panose="020B0604020202020204" pitchFamily="34" charset="0"/>
                    <a:cs typeface="Arial" panose="020B0604020202020204" pitchFamily="34" charset="0"/>
                  </a:rPr>
                  <a:t>1. Express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−1</m:t>
                        </m:r>
                      </m:sup>
                    </m:sSup>
                  </m:oMath>
                </a14:m>
                <a:r>
                  <a:rPr lang="en-US" sz="2400" dirty="0">
                    <a:latin typeface="Arial" panose="020B0604020202020204" pitchFamily="34" charset="0"/>
                    <a:cs typeface="Arial" panose="020B0604020202020204" pitchFamily="34" charset="0"/>
                  </a:rPr>
                  <a:t>) in terms of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−2</m:t>
                        </m:r>
                      </m:sup>
                    </m:sSup>
                  </m:oMath>
                </a14:m>
                <a:r>
                  <a:rPr lang="en-US" sz="2400" dirty="0">
                    <a:latin typeface="Arial" panose="020B0604020202020204" pitchFamily="34" charset="0"/>
                    <a:cs typeface="Arial" panose="020B0604020202020204" pitchFamily="34" charset="0"/>
                  </a:rPr>
                  <a:t>):</a:t>
                </a:r>
              </a:p>
              <a:p>
                <a:pPr marL="239712" lvl="1" indent="0">
                  <a:buNone/>
                </a:pPr>
                <a:r>
                  <a:rPr lang="en-CA" sz="2400" dirty="0">
                    <a:latin typeface="Arial" panose="020B0604020202020204" pitchFamily="34" charset="0"/>
                    <a:cs typeface="Arial" panose="020B0604020202020204" pitchFamily="34" charset="0"/>
                  </a:rPr>
                  <a:t>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−1</m:t>
                        </m:r>
                      </m:sup>
                    </m:sSup>
                  </m:oMath>
                </a14:m>
                <a:r>
                  <a:rPr lang="en-CA" sz="2400" dirty="0">
                    <a:latin typeface="Arial" panose="020B0604020202020204" pitchFamily="34" charset="0"/>
                    <a:cs typeface="Arial" panose="020B0604020202020204" pitchFamily="34" charset="0"/>
                  </a:rPr>
                  <a:t>) =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−2</m:t>
                        </m:r>
                      </m:sup>
                    </m:sSup>
                  </m:oMath>
                </a14:m>
                <a:r>
                  <a:rPr lang="en-CA" sz="2400" dirty="0">
                    <a:latin typeface="Arial" panose="020B0604020202020204" pitchFamily="34" charset="0"/>
                    <a:cs typeface="Arial" panose="020B0604020202020204" pitchFamily="34" charset="0"/>
                  </a:rPr>
                  <a:t>) + 1                                               (4)</a:t>
                </a:r>
              </a:p>
              <a:p>
                <a:pPr marL="231775" lvl="1" indent="0">
                  <a:buNone/>
                </a:pPr>
                <a:r>
                  <a:rPr lang="en-US" sz="2400" dirty="0">
                    <a:latin typeface="Arial" panose="020B0604020202020204" pitchFamily="34" charset="0"/>
                    <a:cs typeface="Arial" panose="020B0604020202020204" pitchFamily="34" charset="0"/>
                  </a:rPr>
                  <a:t>2. Substitute (4) into (3) to obtain</a:t>
                </a:r>
              </a:p>
              <a:p>
                <a:pPr marL="239712" lvl="1" indent="0">
                  <a:buNone/>
                </a:pPr>
                <a:r>
                  <a:rPr lang="nn-NO" sz="2400" dirty="0">
                    <a:latin typeface="Arial" panose="020B0604020202020204" pitchFamily="34" charset="0"/>
                    <a:cs typeface="Arial" panose="020B0604020202020204" pitchFamily="34" charset="0"/>
                  </a:rPr>
                  <a:t>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sup>
                    </m:sSup>
                  </m:oMath>
                </a14:m>
                <a:r>
                  <a:rPr lang="nn-NO" sz="2400" dirty="0">
                    <a:latin typeface="Arial" panose="020B0604020202020204" pitchFamily="34" charset="0"/>
                    <a:cs typeface="Arial" panose="020B0604020202020204" pitchFamily="34" charset="0"/>
                  </a:rPr>
                  <a:t>) =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−2</m:t>
                        </m:r>
                      </m:sup>
                    </m:sSup>
                  </m:oMath>
                </a14:m>
                <a:r>
                  <a:rPr lang="nn-NO" sz="2400" dirty="0">
                    <a:latin typeface="Arial" panose="020B0604020202020204" pitchFamily="34" charset="0"/>
                    <a:cs typeface="Arial" panose="020B0604020202020204" pitchFamily="34" charset="0"/>
                  </a:rPr>
                  <a:t>) + 1] + 1 =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−2</m:t>
                        </m:r>
                      </m:sup>
                    </m:sSup>
                  </m:oMath>
                </a14:m>
                <a:r>
                  <a:rPr lang="nn-NO" sz="2400" dirty="0">
                    <a:latin typeface="Arial" panose="020B0604020202020204" pitchFamily="34" charset="0"/>
                    <a:cs typeface="Arial" panose="020B0604020202020204" pitchFamily="34" charset="0"/>
                  </a:rPr>
                  <a:t>) + 2                    (5)</a:t>
                </a:r>
                <a:endParaRPr lang="en-CA" sz="2400" dirty="0">
                  <a:latin typeface="Arial" panose="020B0604020202020204" pitchFamily="34" charset="0"/>
                  <a:cs typeface="Arial" panose="020B0604020202020204" pitchFamily="34" charset="0"/>
                </a:endParaRPr>
              </a:p>
            </p:txBody>
          </p:sp>
        </mc:Choice>
        <mc:Fallback xmlns="">
          <p:sp>
            <p:nvSpPr>
              <p:cNvPr id="309251" name="Rectangle 3"/>
              <p:cNvSpPr>
                <a:spLocks noGrp="1" noRot="1" noChangeAspect="1" noMove="1" noResize="1" noEditPoints="1" noAdjustHandles="1" noChangeArrowheads="1" noChangeShapeType="1" noTextEdit="1"/>
              </p:cNvSpPr>
              <p:nvPr>
                <p:ph idx="1"/>
              </p:nvPr>
            </p:nvSpPr>
            <p:spPr>
              <a:xfrm>
                <a:off x="621804" y="1124744"/>
                <a:ext cx="10945216" cy="4824536"/>
              </a:xfrm>
              <a:blipFill>
                <a:blip r:embed="rId5"/>
                <a:stretch>
                  <a:fillRect l="-836" t="-1643"/>
                </a:stretch>
              </a:blipFill>
            </p:spPr>
            <p:txBody>
              <a:bodyPr/>
              <a:lstStyle/>
              <a:p>
                <a:r>
                  <a:rPr lang="en-CA">
                    <a:noFill/>
                  </a:rPr>
                  <a:t> </a:t>
                </a:r>
              </a:p>
            </p:txBody>
          </p:sp>
        </mc:Fallback>
      </mc:AlternateContent>
      <p:pic>
        <p:nvPicPr>
          <p:cNvPr id="2" name="Audio 1">
            <a:hlinkClick r:id="" action="ppaction://media"/>
            <a:extLst>
              <a:ext uri="{FF2B5EF4-FFF2-40B4-BE49-F238E27FC236}">
                <a16:creationId xmlns:a16="http://schemas.microsoft.com/office/drawing/2014/main" id="{926349AE-650D-9F4C-ABAC-1DF4F6BFE3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839901632"/>
      </p:ext>
    </p:extLst>
  </p:cSld>
  <p:clrMapOvr>
    <a:masterClrMapping/>
  </p:clrMapOvr>
  <mc:AlternateContent xmlns:mc="http://schemas.openxmlformats.org/markup-compatibility/2006">
    <mc:Choice xmlns:p14="http://schemas.microsoft.com/office/powerpoint/2010/main" Requires="p14">
      <p:transition spd="med" p14:dur="700" advTm="66585">
        <p:fade/>
      </p:transition>
    </mc:Choice>
    <mc:Fallback>
      <p:transition spd="med" advTm="665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mc:AlternateContent xmlns:mc="http://schemas.openxmlformats.org/markup-compatibility/2006" xmlns:a14="http://schemas.microsoft.com/office/drawing/2010/main">
        <mc:Choice Requires="a14">
          <p:sp>
            <p:nvSpPr>
              <p:cNvPr id="309251" name="Rectangle 3"/>
              <p:cNvSpPr>
                <a:spLocks noGrp="1" noChangeArrowheads="1"/>
              </p:cNvSpPr>
              <p:nvPr>
                <p:ph idx="1"/>
              </p:nvPr>
            </p:nvSpPr>
            <p:spPr>
              <a:xfrm>
                <a:off x="621804" y="1124744"/>
                <a:ext cx="10945216" cy="4824536"/>
              </a:xfrm>
            </p:spPr>
            <p:txBody>
              <a:bodyPr>
                <a:normAutofit/>
              </a:bodyPr>
              <a:lstStyle/>
              <a:p>
                <a:pPr marL="0" indent="0">
                  <a:buNone/>
                </a:pPr>
                <a:r>
                  <a:rPr lang="en-CA" dirty="0">
                    <a:latin typeface="Arial" panose="020B0604020202020204" pitchFamily="34" charset="0"/>
                    <a:cs typeface="Arial" panose="020B0604020202020204" pitchFamily="34" charset="0"/>
                  </a:rPr>
                  <a:t>Backward Substitution Method 2 (cont.)</a:t>
                </a:r>
              </a:p>
              <a:p>
                <a:r>
                  <a:rPr lang="nn-NO" dirty="0">
                    <a:latin typeface="Arial" panose="020B0604020202020204" pitchFamily="34" charset="0"/>
                    <a:cs typeface="Arial" panose="020B0604020202020204" pitchFamily="34" charset="0"/>
                  </a:rPr>
                  <a:t> In the previous step, we obtained</a:t>
                </a:r>
              </a:p>
              <a:p>
                <a:pPr marL="0" indent="0">
                  <a:buNone/>
                </a:pPr>
                <a:r>
                  <a:rPr lang="nn-NO" dirty="0">
                    <a:latin typeface="Arial" panose="020B0604020202020204" pitchFamily="34" charset="0"/>
                    <a:cs typeface="Arial" panose="020B0604020202020204" pitchFamily="34" charset="0"/>
                  </a:rPr>
                  <a:t>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nn-NO" dirty="0">
                    <a:latin typeface="Arial" panose="020B0604020202020204" pitchFamily="34" charset="0"/>
                    <a:cs typeface="Arial" panose="020B0604020202020204" pitchFamily="34" charset="0"/>
                  </a:rPr>
                  <a:t>) =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−2</m:t>
                        </m:r>
                      </m:sup>
                    </m:sSup>
                  </m:oMath>
                </a14:m>
                <a:r>
                  <a:rPr lang="nn-NO" dirty="0">
                    <a:latin typeface="Arial" panose="020B0604020202020204" pitchFamily="34" charset="0"/>
                    <a:cs typeface="Arial" panose="020B0604020202020204" pitchFamily="34" charset="0"/>
                  </a:rPr>
                  <a:t>) + 1] + 1 =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−2</m:t>
                        </m:r>
                      </m:sup>
                    </m:sSup>
                  </m:oMath>
                </a14:m>
                <a:r>
                  <a:rPr lang="nn-NO" dirty="0">
                    <a:latin typeface="Arial" panose="020B0604020202020204" pitchFamily="34" charset="0"/>
                    <a:cs typeface="Arial" panose="020B0604020202020204" pitchFamily="34" charset="0"/>
                  </a:rPr>
                  <a:t>) + 2                       (5)</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Then express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en-US" dirty="0">
                    <a:latin typeface="Arial" panose="020B0604020202020204" pitchFamily="34" charset="0"/>
                    <a:cs typeface="Arial" panose="020B0604020202020204" pitchFamily="34" charset="0"/>
                  </a:rPr>
                  <a:t>) in term of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b="0" i="1" smtClean="0">
                            <a:latin typeface="Cambria Math" panose="02040503050406030204" pitchFamily="18" charset="0"/>
                            <a:cs typeface="Arial" panose="020B0604020202020204" pitchFamily="34" charset="0"/>
                          </a:rPr>
                          <m:t>−3</m:t>
                        </m:r>
                      </m:sup>
                    </m:sSup>
                  </m:oMath>
                </a14:m>
                <a:r>
                  <a:rPr lang="en-US" dirty="0">
                    <a:latin typeface="Arial" panose="020B0604020202020204" pitchFamily="34" charset="0"/>
                    <a:cs typeface="Arial" panose="020B0604020202020204" pitchFamily="34" charset="0"/>
                  </a:rPr>
                  <a:t>):</a:t>
                </a:r>
              </a:p>
              <a:p>
                <a:pPr lvl="1"/>
                <a:r>
                  <a:rPr lang="en-US" sz="2400" dirty="0">
                    <a:latin typeface="Arial" panose="020B0604020202020204" pitchFamily="34" charset="0"/>
                    <a:cs typeface="Arial" panose="020B0604020202020204" pitchFamily="34" charset="0"/>
                  </a:rPr>
                  <a:t>1. Express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−2</m:t>
                        </m:r>
                      </m:sup>
                    </m:sSup>
                  </m:oMath>
                </a14:m>
                <a:r>
                  <a:rPr lang="en-US" sz="2400" dirty="0">
                    <a:latin typeface="Arial" panose="020B0604020202020204" pitchFamily="34" charset="0"/>
                    <a:cs typeface="Arial" panose="020B0604020202020204" pitchFamily="34" charset="0"/>
                  </a:rPr>
                  <a:t>) in term of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−3</m:t>
                        </m:r>
                      </m:sup>
                    </m:sSup>
                  </m:oMath>
                </a14:m>
                <a:r>
                  <a:rPr lang="en-US" sz="2400" dirty="0">
                    <a:latin typeface="Arial" panose="020B0604020202020204" pitchFamily="34" charset="0"/>
                    <a:cs typeface="Arial" panose="020B0604020202020204" pitchFamily="34" charset="0"/>
                  </a:rPr>
                  <a:t>):</a:t>
                </a:r>
              </a:p>
              <a:p>
                <a:pPr marL="239712" lvl="1" indent="0">
                  <a:buNone/>
                </a:pPr>
                <a:r>
                  <a:rPr lang="en-CA" sz="2400" dirty="0">
                    <a:latin typeface="Arial" panose="020B0604020202020204" pitchFamily="34" charset="0"/>
                    <a:cs typeface="Arial" panose="020B0604020202020204" pitchFamily="34" charset="0"/>
                  </a:rPr>
                  <a:t>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−2</m:t>
                        </m:r>
                      </m:sup>
                    </m:sSup>
                  </m:oMath>
                </a14:m>
                <a:r>
                  <a:rPr lang="en-CA" sz="2400" dirty="0">
                    <a:latin typeface="Arial" panose="020B0604020202020204" pitchFamily="34" charset="0"/>
                    <a:cs typeface="Arial" panose="020B0604020202020204" pitchFamily="34" charset="0"/>
                  </a:rPr>
                  <a:t>) =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−3</m:t>
                        </m:r>
                      </m:sup>
                    </m:sSup>
                  </m:oMath>
                </a14:m>
                <a:r>
                  <a:rPr lang="en-CA" sz="2400" dirty="0">
                    <a:latin typeface="Arial" panose="020B0604020202020204" pitchFamily="34" charset="0"/>
                    <a:cs typeface="Arial" panose="020B0604020202020204" pitchFamily="34" charset="0"/>
                  </a:rPr>
                  <a:t>) + 1                                             (6)</a:t>
                </a:r>
              </a:p>
              <a:p>
                <a:pPr lvl="1"/>
                <a:r>
                  <a:rPr lang="en-US" sz="2400" dirty="0">
                    <a:latin typeface="Arial" panose="020B0604020202020204" pitchFamily="34" charset="0"/>
                    <a:cs typeface="Arial" panose="020B0604020202020204" pitchFamily="34" charset="0"/>
                  </a:rPr>
                  <a:t>2. Substitute (6) into (5) to obtain</a:t>
                </a:r>
              </a:p>
              <a:p>
                <a:pPr marL="239712" lvl="1" indent="0">
                  <a:buNone/>
                </a:pPr>
                <a:r>
                  <a:rPr lang="nn-NO" sz="2400" dirty="0">
                    <a:latin typeface="Arial" panose="020B0604020202020204" pitchFamily="34" charset="0"/>
                    <a:cs typeface="Arial" panose="020B0604020202020204" pitchFamily="34" charset="0"/>
                  </a:rPr>
                  <a:t>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sup>
                    </m:sSup>
                  </m:oMath>
                </a14:m>
                <a:r>
                  <a:rPr lang="nn-NO" sz="2400" dirty="0">
                    <a:latin typeface="Arial" panose="020B0604020202020204" pitchFamily="34" charset="0"/>
                    <a:cs typeface="Arial" panose="020B0604020202020204" pitchFamily="34" charset="0"/>
                  </a:rPr>
                  <a:t>) =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−3</m:t>
                        </m:r>
                      </m:sup>
                    </m:sSup>
                  </m:oMath>
                </a14:m>
                <a:r>
                  <a:rPr lang="nn-NO" sz="2400" dirty="0">
                    <a:latin typeface="Arial" panose="020B0604020202020204" pitchFamily="34" charset="0"/>
                    <a:cs typeface="Arial" panose="020B0604020202020204" pitchFamily="34" charset="0"/>
                  </a:rPr>
                  <a:t>) + 1] + 2 = x(</a:t>
                </a:r>
                <a14:m>
                  <m:oMath xmlns:m="http://schemas.openxmlformats.org/officeDocument/2006/math">
                    <m:sSup>
                      <m:sSupPr>
                        <m:ctrlPr>
                          <a:rPr lang="en-US" sz="2400" i="1">
                            <a:latin typeface="Cambria Math" panose="02040503050406030204" pitchFamily="18" charset="0"/>
                            <a:cs typeface="Arial" panose="020B0604020202020204" pitchFamily="34" charset="0"/>
                          </a:rPr>
                        </m:ctrlPr>
                      </m:sSupPr>
                      <m:e>
                        <m:r>
                          <a:rPr lang="en-CA" sz="2400" i="1">
                            <a:latin typeface="Cambria Math" panose="02040503050406030204" pitchFamily="18" charset="0"/>
                            <a:cs typeface="Arial" panose="020B0604020202020204" pitchFamily="34" charset="0"/>
                          </a:rPr>
                          <m:t>2</m:t>
                        </m:r>
                      </m:e>
                      <m:sup>
                        <m:r>
                          <a:rPr lang="en-CA" sz="2400" i="1">
                            <a:latin typeface="Cambria Math" panose="02040503050406030204" pitchFamily="18" charset="0"/>
                            <a:cs typeface="Arial" panose="020B0604020202020204" pitchFamily="34" charset="0"/>
                          </a:rPr>
                          <m:t>𝑘</m:t>
                        </m:r>
                        <m:r>
                          <a:rPr lang="en-CA" sz="2400" i="1">
                            <a:latin typeface="Cambria Math" panose="02040503050406030204" pitchFamily="18" charset="0"/>
                            <a:cs typeface="Arial" panose="020B0604020202020204" pitchFamily="34" charset="0"/>
                          </a:rPr>
                          <m:t>−3</m:t>
                        </m:r>
                      </m:sup>
                    </m:sSup>
                  </m:oMath>
                </a14:m>
                <a:r>
                  <a:rPr lang="nn-NO" sz="2400" dirty="0">
                    <a:latin typeface="Arial" panose="020B0604020202020204" pitchFamily="34" charset="0"/>
                    <a:cs typeface="Arial" panose="020B0604020202020204" pitchFamily="34" charset="0"/>
                  </a:rPr>
                  <a:t>) + 3                   (7)</a:t>
                </a:r>
              </a:p>
              <a:p>
                <a:r>
                  <a:rPr lang="en-US" dirty="0">
                    <a:latin typeface="Arial" panose="020B0604020202020204" pitchFamily="34" charset="0"/>
                    <a:cs typeface="Arial" panose="020B0604020202020204" pitchFamily="34" charset="0"/>
                  </a:rPr>
                  <a:t>And then, if necessary, express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en-US" dirty="0">
                    <a:latin typeface="Arial" panose="020B0604020202020204" pitchFamily="34" charset="0"/>
                    <a:cs typeface="Arial" panose="020B0604020202020204" pitchFamily="34" charset="0"/>
                  </a:rPr>
                  <a:t>) in terms of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−4</m:t>
                        </m:r>
                      </m:sup>
                    </m:sSup>
                  </m:oMath>
                </a14:m>
                <a:r>
                  <a:rPr lang="en-US" dirty="0">
                    <a:latin typeface="Arial" panose="020B0604020202020204" pitchFamily="34" charset="0"/>
                    <a:cs typeface="Arial" panose="020B0604020202020204" pitchFamily="34" charset="0"/>
                  </a:rPr>
                  <a:t>) and so on.</a:t>
                </a:r>
                <a:endParaRPr lang="en-CA" sz="2400" dirty="0">
                  <a:latin typeface="Arial" panose="020B0604020202020204" pitchFamily="34" charset="0"/>
                  <a:cs typeface="Arial" panose="020B0604020202020204" pitchFamily="34" charset="0"/>
                </a:endParaRPr>
              </a:p>
            </p:txBody>
          </p:sp>
        </mc:Choice>
        <mc:Fallback xmlns="">
          <p:sp>
            <p:nvSpPr>
              <p:cNvPr id="309251" name="Rectangle 3"/>
              <p:cNvSpPr>
                <a:spLocks noGrp="1" noRot="1" noChangeAspect="1" noMove="1" noResize="1" noEditPoints="1" noAdjustHandles="1" noChangeArrowheads="1" noChangeShapeType="1" noTextEdit="1"/>
              </p:cNvSpPr>
              <p:nvPr>
                <p:ph idx="1"/>
              </p:nvPr>
            </p:nvSpPr>
            <p:spPr>
              <a:xfrm>
                <a:off x="621804" y="1124744"/>
                <a:ext cx="10945216" cy="4824536"/>
              </a:xfrm>
              <a:blipFill>
                <a:blip r:embed="rId5"/>
                <a:stretch>
                  <a:fillRect l="-836" t="-1643"/>
                </a:stretch>
              </a:blipFill>
            </p:spPr>
            <p:txBody>
              <a:bodyPr/>
              <a:lstStyle/>
              <a:p>
                <a:r>
                  <a:rPr lang="en-CA">
                    <a:noFill/>
                  </a:rPr>
                  <a:t> </a:t>
                </a:r>
              </a:p>
            </p:txBody>
          </p:sp>
        </mc:Fallback>
      </mc:AlternateContent>
      <p:pic>
        <p:nvPicPr>
          <p:cNvPr id="2" name="Audio 1">
            <a:hlinkClick r:id="" action="ppaction://media"/>
            <a:extLst>
              <a:ext uri="{FF2B5EF4-FFF2-40B4-BE49-F238E27FC236}">
                <a16:creationId xmlns:a16="http://schemas.microsoft.com/office/drawing/2014/main" id="{2F3828E2-2C1E-F841-9AC1-6925276392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655352607"/>
      </p:ext>
    </p:extLst>
  </p:cSld>
  <p:clrMapOvr>
    <a:masterClrMapping/>
  </p:clrMapOvr>
  <mc:AlternateContent xmlns:mc="http://schemas.openxmlformats.org/markup-compatibility/2006">
    <mc:Choice xmlns:p14="http://schemas.microsoft.com/office/powerpoint/2010/main" Requires="p14">
      <p:transition spd="med" p14:dur="700" advTm="22717">
        <p:fade/>
      </p:transition>
    </mc:Choice>
    <mc:Fallback>
      <p:transition spd="med" advTm="227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mc:AlternateContent xmlns:mc="http://schemas.openxmlformats.org/markup-compatibility/2006" xmlns:a14="http://schemas.microsoft.com/office/drawing/2010/main">
        <mc:Choice Requires="a14">
          <p:sp>
            <p:nvSpPr>
              <p:cNvPr id="309251" name="Rectangle 3"/>
              <p:cNvSpPr>
                <a:spLocks noGrp="1" noChangeArrowheads="1"/>
              </p:cNvSpPr>
              <p:nvPr>
                <p:ph idx="1"/>
              </p:nvPr>
            </p:nvSpPr>
            <p:spPr>
              <a:xfrm>
                <a:off x="621804" y="1124744"/>
                <a:ext cx="10945216" cy="5328592"/>
              </a:xfrm>
            </p:spPr>
            <p:txBody>
              <a:bodyPr>
                <a:noAutofit/>
              </a:bodyPr>
              <a:lstStyle/>
              <a:p>
                <a:pPr marL="0" indent="0">
                  <a:buNone/>
                </a:pPr>
                <a:r>
                  <a:rPr lang="en-CA" dirty="0">
                    <a:latin typeface="Arial" panose="020B0604020202020204" pitchFamily="34" charset="0"/>
                    <a:cs typeface="Arial" panose="020B0604020202020204" pitchFamily="34" charset="0"/>
                  </a:rPr>
                  <a:t>Backward Substitution Method 2 (cont.)</a:t>
                </a:r>
              </a:p>
              <a:p>
                <a:pPr>
                  <a:lnSpc>
                    <a:spcPct val="120000"/>
                  </a:lnSpc>
                </a:pPr>
                <a:r>
                  <a:rPr lang="nn-NO" dirty="0">
                    <a:latin typeface="Arial" panose="020B0604020202020204" pitchFamily="34" charset="0"/>
                    <a:cs typeface="Arial" panose="020B0604020202020204" pitchFamily="34" charset="0"/>
                  </a:rPr>
                  <a:t>We have </a:t>
                </a:r>
              </a:p>
              <a:p>
                <a:pPr marL="0" indent="0">
                  <a:lnSpc>
                    <a:spcPct val="120000"/>
                  </a:lnSpc>
                  <a:buNone/>
                </a:pPr>
                <a:r>
                  <a:rPr lang="nn-NO" dirty="0">
                    <a:latin typeface="Arial" panose="020B0604020202020204" pitchFamily="34" charset="0"/>
                    <a:cs typeface="Arial" panose="020B0604020202020204" pitchFamily="34" charset="0"/>
                  </a:rPr>
                  <a:t>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nn-NO" dirty="0">
                    <a:latin typeface="Arial" panose="020B0604020202020204" pitchFamily="34" charset="0"/>
                    <a:cs typeface="Arial" panose="020B0604020202020204" pitchFamily="34" charset="0"/>
                  </a:rPr>
                  <a:t>) =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−1</m:t>
                        </m:r>
                      </m:sup>
                    </m:sSup>
                  </m:oMath>
                </a14:m>
                <a:r>
                  <a:rPr lang="nn-NO" dirty="0">
                    <a:latin typeface="Arial" panose="020B0604020202020204" pitchFamily="34" charset="0"/>
                    <a:cs typeface="Arial" panose="020B0604020202020204" pitchFamily="34" charset="0"/>
                  </a:rPr>
                  <a:t>) + 1                                                           (3)</a:t>
                </a:r>
              </a:p>
              <a:p>
                <a:pPr marL="0" indent="0">
                  <a:lnSpc>
                    <a:spcPct val="120000"/>
                  </a:lnSpc>
                  <a:buNone/>
                </a:pPr>
                <a:r>
                  <a:rPr lang="nn-NO" dirty="0">
                    <a:latin typeface="Arial" panose="020B0604020202020204" pitchFamily="34" charset="0"/>
                    <a:cs typeface="Arial" panose="020B0604020202020204" pitchFamily="34" charset="0"/>
                  </a:rPr>
                  <a:t>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nn-NO" dirty="0">
                    <a:latin typeface="Arial" panose="020B0604020202020204" pitchFamily="34" charset="0"/>
                    <a:cs typeface="Arial" panose="020B0604020202020204" pitchFamily="34" charset="0"/>
                  </a:rPr>
                  <a:t>) =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−2</m:t>
                        </m:r>
                      </m:sup>
                    </m:sSup>
                  </m:oMath>
                </a14:m>
                <a:r>
                  <a:rPr lang="nn-NO" dirty="0">
                    <a:latin typeface="Arial" panose="020B0604020202020204" pitchFamily="34" charset="0"/>
                    <a:cs typeface="Arial" panose="020B0604020202020204" pitchFamily="34" charset="0"/>
                  </a:rPr>
                  <a:t>) + 2                                                           (5)</a:t>
                </a:r>
              </a:p>
              <a:p>
                <a:pPr marL="0" indent="0">
                  <a:lnSpc>
                    <a:spcPct val="120000"/>
                  </a:lnSpc>
                  <a:buNone/>
                </a:pPr>
                <a:r>
                  <a:rPr lang="nn-NO" dirty="0">
                    <a:latin typeface="Arial" panose="020B0604020202020204" pitchFamily="34" charset="0"/>
                    <a:cs typeface="Arial" panose="020B0604020202020204" pitchFamily="34" charset="0"/>
                  </a:rPr>
                  <a:t>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nn-NO" dirty="0">
                    <a:latin typeface="Arial" panose="020B0604020202020204" pitchFamily="34" charset="0"/>
                    <a:cs typeface="Arial" panose="020B0604020202020204" pitchFamily="34" charset="0"/>
                  </a:rPr>
                  <a:t>) =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−3</m:t>
                        </m:r>
                      </m:sup>
                    </m:sSup>
                  </m:oMath>
                </a14:m>
                <a:r>
                  <a:rPr lang="nn-NO" dirty="0">
                    <a:latin typeface="Arial" panose="020B0604020202020204" pitchFamily="34" charset="0"/>
                    <a:cs typeface="Arial" panose="020B0604020202020204" pitchFamily="34" charset="0"/>
                  </a:rPr>
                  <a:t>) + 3                                                           (7)                                                                      </a:t>
                </a:r>
                <a:r>
                  <a:rPr lang="en-US" dirty="0">
                    <a:latin typeface="Arial" panose="020B0604020202020204" pitchFamily="34" charset="0"/>
                    <a:cs typeface="Arial" panose="020B0604020202020204" pitchFamily="34" charset="0"/>
                  </a:rPr>
                  <a:t>Examining (3), (5), and (7), we discover a pattern and express it in </a:t>
                </a:r>
              </a:p>
              <a:p>
                <a:pPr marL="0" indent="0">
                  <a:lnSpc>
                    <a:spcPct val="120000"/>
                  </a:lnSpc>
                  <a:buNone/>
                </a:pPr>
                <a:r>
                  <a:rPr lang="nn-NO" dirty="0">
                    <a:latin typeface="Arial" panose="020B0604020202020204" pitchFamily="34" charset="0"/>
                    <a:cs typeface="Arial" panose="020B0604020202020204" pitchFamily="34" charset="0"/>
                  </a:rPr>
                  <a:t>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nn-NO" dirty="0">
                    <a:latin typeface="Arial" panose="020B0604020202020204" pitchFamily="34" charset="0"/>
                    <a:cs typeface="Arial" panose="020B0604020202020204" pitchFamily="34" charset="0"/>
                  </a:rPr>
                  <a:t>) =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m:t>
                        </m:r>
                        <m:r>
                          <a:rPr lang="en-CA" b="0" i="1" smtClean="0">
                            <a:latin typeface="Cambria Math" panose="02040503050406030204" pitchFamily="18" charset="0"/>
                            <a:cs typeface="Arial" panose="020B0604020202020204" pitchFamily="34" charset="0"/>
                          </a:rPr>
                          <m:t>𝑖</m:t>
                        </m:r>
                      </m:sup>
                    </m:sSup>
                  </m:oMath>
                </a14:m>
                <a:r>
                  <a:rPr lang="nn-NO" dirty="0">
                    <a:latin typeface="Arial" panose="020B0604020202020204" pitchFamily="34" charset="0"/>
                    <a:cs typeface="Arial" panose="020B0604020202020204" pitchFamily="34" charset="0"/>
                  </a:rPr>
                  <a:t>) + i                                                             (8)</a:t>
                </a:r>
              </a:p>
              <a:p>
                <a:pPr marL="0" indent="0">
                  <a:lnSpc>
                    <a:spcPct val="120000"/>
                  </a:lnSpc>
                  <a:buNone/>
                </a:pPr>
                <a:r>
                  <a:rPr lang="en-CA" dirty="0">
                    <a:latin typeface="Arial" panose="020B0604020202020204" pitchFamily="34" charset="0"/>
                    <a:cs typeface="Arial" panose="020B0604020202020204" pitchFamily="34" charset="0"/>
                  </a:rPr>
                  <a:t>    for 1 ≤ </a:t>
                </a:r>
                <a:r>
                  <a:rPr lang="en-CA" dirty="0" err="1">
                    <a:latin typeface="Arial" panose="020B0604020202020204" pitchFamily="34" charset="0"/>
                    <a:cs typeface="Arial" panose="020B0604020202020204" pitchFamily="34" charset="0"/>
                  </a:rPr>
                  <a:t>i</a:t>
                </a:r>
                <a:r>
                  <a:rPr lang="en-CA" dirty="0">
                    <a:latin typeface="Arial" panose="020B0604020202020204" pitchFamily="34" charset="0"/>
                    <a:cs typeface="Arial" panose="020B0604020202020204" pitchFamily="34" charset="0"/>
                  </a:rPr>
                  <a:t> ≤ k.</a:t>
                </a:r>
              </a:p>
            </p:txBody>
          </p:sp>
        </mc:Choice>
        <mc:Fallback xmlns="">
          <p:sp>
            <p:nvSpPr>
              <p:cNvPr id="309251" name="Rectangle 3"/>
              <p:cNvSpPr>
                <a:spLocks noGrp="1" noRot="1" noChangeAspect="1" noMove="1" noResize="1" noEditPoints="1" noAdjustHandles="1" noChangeArrowheads="1" noChangeShapeType="1" noTextEdit="1"/>
              </p:cNvSpPr>
              <p:nvPr>
                <p:ph idx="1"/>
              </p:nvPr>
            </p:nvSpPr>
            <p:spPr>
              <a:xfrm>
                <a:off x="621804" y="1124744"/>
                <a:ext cx="10945216" cy="5328592"/>
              </a:xfrm>
              <a:blipFill>
                <a:blip r:embed="rId5"/>
                <a:stretch>
                  <a:fillRect l="-836" t="-1487" r="-38106"/>
                </a:stretch>
              </a:blipFill>
            </p:spPr>
            <p:txBody>
              <a:bodyPr/>
              <a:lstStyle/>
              <a:p>
                <a:r>
                  <a:rPr lang="en-CA">
                    <a:noFill/>
                  </a:rPr>
                  <a:t> </a:t>
                </a:r>
              </a:p>
            </p:txBody>
          </p:sp>
        </mc:Fallback>
      </mc:AlternateContent>
      <p:pic>
        <p:nvPicPr>
          <p:cNvPr id="3" name="Audio 2">
            <a:hlinkClick r:id="" action="ppaction://media"/>
            <a:extLst>
              <a:ext uri="{FF2B5EF4-FFF2-40B4-BE49-F238E27FC236}">
                <a16:creationId xmlns:a16="http://schemas.microsoft.com/office/drawing/2014/main" id="{7E94AF2C-F794-504A-98CC-99CD1D464F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342127724"/>
      </p:ext>
    </p:extLst>
  </p:cSld>
  <p:clrMapOvr>
    <a:masterClrMapping/>
  </p:clrMapOvr>
  <mc:AlternateContent xmlns:mc="http://schemas.openxmlformats.org/markup-compatibility/2006">
    <mc:Choice xmlns:p14="http://schemas.microsoft.com/office/powerpoint/2010/main" Requires="p14">
      <p:transition spd="med" p14:dur="700" advTm="36288">
        <p:fade/>
      </p:transition>
    </mc:Choice>
    <mc:Fallback>
      <p:transition spd="med" advTm="362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629916" y="62395"/>
            <a:ext cx="8640960" cy="792088"/>
          </a:xfrm>
        </p:spPr>
        <p:txBody>
          <a:bodyPr>
            <a:noAutofit/>
          </a:bodyPr>
          <a:lstStyle/>
          <a:p>
            <a:pPr>
              <a:defRPr/>
            </a:pPr>
            <a:r>
              <a:rPr lang="en-US" dirty="0"/>
              <a:t>Methods of Backward Substitution</a:t>
            </a:r>
          </a:p>
        </p:txBody>
      </p:sp>
      <mc:AlternateContent xmlns:mc="http://schemas.openxmlformats.org/markup-compatibility/2006" xmlns:a14="http://schemas.microsoft.com/office/drawing/2010/main">
        <mc:Choice Requires="a14">
          <p:sp>
            <p:nvSpPr>
              <p:cNvPr id="309251" name="Rectangle 3"/>
              <p:cNvSpPr>
                <a:spLocks noGrp="1" noChangeArrowheads="1"/>
              </p:cNvSpPr>
              <p:nvPr>
                <p:ph idx="1"/>
              </p:nvPr>
            </p:nvSpPr>
            <p:spPr>
              <a:xfrm>
                <a:off x="621804" y="854483"/>
                <a:ext cx="10945216" cy="5941122"/>
              </a:xfrm>
            </p:spPr>
            <p:txBody>
              <a:bodyPr>
                <a:noAutofit/>
              </a:bodyPr>
              <a:lstStyle/>
              <a:p>
                <a:pPr marL="0" indent="0">
                  <a:buNone/>
                </a:pPr>
                <a:r>
                  <a:rPr lang="en-CA" dirty="0">
                    <a:latin typeface="Arial" panose="020B0604020202020204" pitchFamily="34" charset="0"/>
                    <a:cs typeface="Arial" panose="020B0604020202020204" pitchFamily="34" charset="0"/>
                  </a:rPr>
                  <a:t>Backward Substitution Method 2 (cont.)</a:t>
                </a:r>
              </a:p>
              <a:p>
                <a:pPr>
                  <a:lnSpc>
                    <a:spcPct val="120000"/>
                  </a:lnSpc>
                </a:pPr>
                <a:r>
                  <a:rPr lang="nn-NO" sz="2000" dirty="0">
                    <a:latin typeface="Arial" panose="020B0604020202020204" pitchFamily="34" charset="0"/>
                    <a:cs typeface="Arial" panose="020B0604020202020204" pitchFamily="34" charset="0"/>
                  </a:rPr>
                  <a:t> </a:t>
                </a:r>
                <a:r>
                  <a:rPr lang="nn-NO" dirty="0">
                    <a:latin typeface="Arial" panose="020B0604020202020204" pitchFamily="34" charset="0"/>
                    <a:cs typeface="Arial" panose="020B0604020202020204" pitchFamily="34" charset="0"/>
                  </a:rPr>
                  <a:t>We have the </a:t>
                </a:r>
                <a:r>
                  <a:rPr lang="pt-BR" dirty="0">
                    <a:latin typeface="Arial" panose="020B0604020202020204" pitchFamily="34" charset="0"/>
                    <a:cs typeface="Arial" panose="020B0604020202020204" pitchFamily="34" charset="0"/>
                  </a:rPr>
                  <a:t>general formula for the pattern</a:t>
                </a:r>
                <a:r>
                  <a:rPr lang="nn-NO" dirty="0">
                    <a:latin typeface="Arial" panose="020B0604020202020204" pitchFamily="34" charset="0"/>
                    <a:cs typeface="Arial" panose="020B0604020202020204" pitchFamily="34" charset="0"/>
                  </a:rPr>
                  <a:t>                                   </a:t>
                </a:r>
              </a:p>
              <a:p>
                <a:pPr marL="0" indent="0">
                  <a:lnSpc>
                    <a:spcPct val="120000"/>
                  </a:lnSpc>
                  <a:buNone/>
                </a:pPr>
                <a:r>
                  <a:rPr lang="nn-NO" dirty="0">
                    <a:latin typeface="Arial" panose="020B0604020202020204" pitchFamily="34" charset="0"/>
                    <a:cs typeface="Arial" panose="020B0604020202020204" pitchFamily="34" charset="0"/>
                  </a:rPr>
                  <a:t>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nn-NO" dirty="0">
                    <a:latin typeface="Arial" panose="020B0604020202020204" pitchFamily="34" charset="0"/>
                    <a:cs typeface="Arial" panose="020B0604020202020204" pitchFamily="34" charset="0"/>
                  </a:rPr>
                  <a:t>) =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m:t>
                        </m:r>
                        <m:r>
                          <a:rPr lang="en-CA" i="1">
                            <a:latin typeface="Cambria Math" panose="02040503050406030204" pitchFamily="18" charset="0"/>
                            <a:cs typeface="Arial" panose="020B0604020202020204" pitchFamily="34" charset="0"/>
                          </a:rPr>
                          <m:t>𝑖</m:t>
                        </m:r>
                      </m:sup>
                    </m:sSup>
                  </m:oMath>
                </a14:m>
                <a:r>
                  <a:rPr lang="nn-NO" dirty="0">
                    <a:latin typeface="Arial" panose="020B0604020202020204" pitchFamily="34" charset="0"/>
                    <a:cs typeface="Arial" panose="020B0604020202020204" pitchFamily="34" charset="0"/>
                  </a:rPr>
                  <a:t>) + i                                                                (8)</a:t>
                </a:r>
              </a:p>
              <a:p>
                <a:pPr>
                  <a:lnSpc>
                    <a:spcPct val="120000"/>
                  </a:lnSpc>
                </a:pPr>
                <a:r>
                  <a:rPr lang="nn-NO" dirty="0">
                    <a:latin typeface="Arial" panose="020B0604020202020204" pitchFamily="34" charset="0"/>
                    <a:cs typeface="Arial" panose="020B0604020202020204" pitchFamily="34" charset="0"/>
                  </a:rPr>
                  <a:t> The next is to eliminate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m:t>
                        </m:r>
                        <m:r>
                          <a:rPr lang="en-CA" i="1">
                            <a:latin typeface="Cambria Math" panose="02040503050406030204" pitchFamily="18" charset="0"/>
                            <a:cs typeface="Arial" panose="020B0604020202020204" pitchFamily="34" charset="0"/>
                          </a:rPr>
                          <m:t>𝑖</m:t>
                        </m:r>
                      </m:sup>
                    </m:sSup>
                  </m:oMath>
                </a14:m>
                <a:r>
                  <a:rPr lang="nn-NO" dirty="0">
                    <a:latin typeface="Arial" panose="020B0604020202020204" pitchFamily="34" charset="0"/>
                    <a:cs typeface="Arial" panose="020B0604020202020204" pitchFamily="34" charset="0"/>
                  </a:rPr>
                  <a:t>) from the right-hand side of (8) using </a:t>
                </a:r>
                <a:r>
                  <a:rPr lang="en-US" dirty="0">
                    <a:latin typeface="Arial" panose="020B0604020202020204" pitchFamily="34" charset="0"/>
                    <a:cs typeface="Arial" panose="020B0604020202020204" pitchFamily="34" charset="0"/>
                  </a:rPr>
                  <a:t>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0</m:t>
                        </m:r>
                      </m:sup>
                    </m:sSup>
                  </m:oMath>
                </a14:m>
                <a:r>
                  <a:rPr lang="en-US" dirty="0">
                    <a:latin typeface="Arial" panose="020B0604020202020204" pitchFamily="34" charset="0"/>
                    <a:cs typeface="Arial" panose="020B0604020202020204" pitchFamily="34" charset="0"/>
                  </a:rPr>
                  <a:t>) = 0</a:t>
                </a:r>
                <a:r>
                  <a:rPr lang="nn-NO"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Since the initial condition is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0</m:t>
                        </m:r>
                      </m:sup>
                    </m:sSup>
                  </m:oMath>
                </a14:m>
                <a:r>
                  <a:rPr lang="en-US" dirty="0">
                    <a:latin typeface="Arial" panose="020B0604020202020204" pitchFamily="34" charset="0"/>
                    <a:cs typeface="Arial" panose="020B0604020202020204" pitchFamily="34" charset="0"/>
                  </a:rPr>
                  <a:t>) = 0, we need k −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 0, i.e.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 k, to eliminate </a:t>
                </a:r>
                <a:r>
                  <a:rPr lang="nn-NO" dirty="0">
                    <a:latin typeface="Arial" panose="020B0604020202020204" pitchFamily="34" charset="0"/>
                    <a:cs typeface="Arial" panose="020B0604020202020204" pitchFamily="34" charset="0"/>
                  </a:rPr>
                  <a:t>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m:t>
                        </m:r>
                        <m:r>
                          <a:rPr lang="en-CA" i="1">
                            <a:latin typeface="Cambria Math" panose="02040503050406030204" pitchFamily="18" charset="0"/>
                            <a:cs typeface="Arial" panose="020B0604020202020204" pitchFamily="34" charset="0"/>
                          </a:rPr>
                          <m:t>𝑖</m:t>
                        </m:r>
                      </m:sup>
                    </m:sSup>
                  </m:oMath>
                </a14:m>
                <a:r>
                  <a:rPr lang="nn-NO"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from (8). Let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 k. We obtain</a:t>
                </a:r>
              </a:p>
              <a:p>
                <a:pPr marL="0" indent="0">
                  <a:lnSpc>
                    <a:spcPct val="120000"/>
                  </a:lnSpc>
                  <a:buNone/>
                </a:pPr>
                <a:r>
                  <a:rPr lang="en-CA" dirty="0">
                    <a:latin typeface="Arial" panose="020B0604020202020204" pitchFamily="34" charset="0"/>
                    <a:cs typeface="Arial" panose="020B0604020202020204" pitchFamily="34" charset="0"/>
                  </a:rPr>
                  <a:t>         </a:t>
                </a:r>
                <a:r>
                  <a:rPr lang="nn-NO" dirty="0">
                    <a:latin typeface="Arial" panose="020B0604020202020204" pitchFamily="34" charset="0"/>
                    <a:cs typeface="Arial" panose="020B0604020202020204" pitchFamily="34" charset="0"/>
                  </a:rPr>
                  <a:t>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nn-NO" dirty="0">
                    <a:latin typeface="Arial" panose="020B0604020202020204" pitchFamily="34" charset="0"/>
                    <a:cs typeface="Arial" panose="020B0604020202020204" pitchFamily="34" charset="0"/>
                  </a:rPr>
                  <a:t>) =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m:t>
                        </m:r>
                        <m:r>
                          <a:rPr lang="en-CA" b="0" i="1" smtClean="0">
                            <a:latin typeface="Cambria Math" panose="02040503050406030204" pitchFamily="18" charset="0"/>
                            <a:cs typeface="Arial" panose="020B0604020202020204" pitchFamily="34" charset="0"/>
                          </a:rPr>
                          <m:t>𝑘</m:t>
                        </m:r>
                      </m:sup>
                    </m:sSup>
                  </m:oMath>
                </a14:m>
                <a:r>
                  <a:rPr lang="nn-NO" dirty="0">
                    <a:latin typeface="Arial" panose="020B0604020202020204" pitchFamily="34" charset="0"/>
                    <a:cs typeface="Arial" panose="020B0604020202020204" pitchFamily="34" charset="0"/>
                  </a:rPr>
                  <a:t>) + </a:t>
                </a:r>
                <a:r>
                  <a:rPr lang="nn-NO" i="1" dirty="0">
                    <a:latin typeface="Arial" panose="020B0604020202020204" pitchFamily="34" charset="0"/>
                    <a:cs typeface="Arial" panose="020B0604020202020204" pitchFamily="34" charset="0"/>
                  </a:rPr>
                  <a:t>k</a:t>
                </a:r>
                <a:r>
                  <a:rPr lang="nn-NO" dirty="0">
                    <a:latin typeface="Arial" panose="020B0604020202020204" pitchFamily="34" charset="0"/>
                    <a:cs typeface="Arial" panose="020B0604020202020204" pitchFamily="34" charset="0"/>
                  </a:rPr>
                  <a:t> </a:t>
                </a:r>
                <a:r>
                  <a:rPr lang="en-CA" dirty="0">
                    <a:latin typeface="Arial" panose="020B0604020202020204" pitchFamily="34" charset="0"/>
                    <a:cs typeface="Arial" panose="020B0604020202020204" pitchFamily="34" charset="0"/>
                  </a:rPr>
                  <a:t>= 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0</m:t>
                        </m:r>
                      </m:sup>
                    </m:sSup>
                  </m:oMath>
                </a14:m>
                <a:r>
                  <a:rPr lang="en-CA" dirty="0">
                    <a:latin typeface="Arial" panose="020B0604020202020204" pitchFamily="34" charset="0"/>
                    <a:cs typeface="Arial" panose="020B0604020202020204" pitchFamily="34" charset="0"/>
                  </a:rPr>
                  <a:t>) + </a:t>
                </a:r>
                <a:r>
                  <a:rPr lang="en-CA" i="1" dirty="0">
                    <a:latin typeface="Arial" panose="020B0604020202020204" pitchFamily="34" charset="0"/>
                    <a:cs typeface="Arial" panose="020B0604020202020204" pitchFamily="34" charset="0"/>
                  </a:rPr>
                  <a:t>k</a:t>
                </a:r>
                <a:r>
                  <a:rPr lang="en-CA" dirty="0">
                    <a:latin typeface="Arial" panose="020B0604020202020204" pitchFamily="34" charset="0"/>
                    <a:cs typeface="Arial" panose="020B0604020202020204" pitchFamily="34" charset="0"/>
                  </a:rPr>
                  <a:t> = </a:t>
                </a:r>
                <a:r>
                  <a:rPr lang="en-CA" i="1" dirty="0">
                    <a:latin typeface="Arial" panose="020B0604020202020204" pitchFamily="34" charset="0"/>
                    <a:cs typeface="Arial" panose="020B0604020202020204" pitchFamily="34" charset="0"/>
                  </a:rPr>
                  <a:t>k</a:t>
                </a:r>
                <a:r>
                  <a:rPr lang="en-CA" dirty="0">
                    <a:latin typeface="Arial" panose="020B0604020202020204" pitchFamily="34" charset="0"/>
                    <a:cs typeface="Arial" panose="020B0604020202020204" pitchFamily="34" charset="0"/>
                  </a:rPr>
                  <a:t>    or      </a:t>
                </a:r>
              </a:p>
              <a:p>
                <a:pPr marL="0" indent="0">
                  <a:lnSpc>
                    <a:spcPct val="120000"/>
                  </a:lnSpc>
                  <a:buNone/>
                </a:pPr>
                <a:r>
                  <a:rPr lang="en-CA" dirty="0">
                    <a:latin typeface="Arial" panose="020B0604020202020204" pitchFamily="34" charset="0"/>
                    <a:cs typeface="Arial" panose="020B0604020202020204" pitchFamily="34" charset="0"/>
                  </a:rPr>
                  <a:t>                                   </a:t>
                </a:r>
                <a:r>
                  <a:rPr lang="nn-NO" dirty="0">
                    <a:latin typeface="Arial" panose="020B0604020202020204" pitchFamily="34" charset="0"/>
                    <a:cs typeface="Arial" panose="020B0604020202020204" pitchFamily="34" charset="0"/>
                  </a:rPr>
                  <a:t>x(</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nn-NO" dirty="0">
                    <a:latin typeface="Arial" panose="020B0604020202020204" pitchFamily="34" charset="0"/>
                    <a:cs typeface="Arial" panose="020B0604020202020204" pitchFamily="34" charset="0"/>
                  </a:rPr>
                  <a:t>) =</a:t>
                </a:r>
                <a:r>
                  <a:rPr lang="en-CA" dirty="0">
                    <a:latin typeface="Arial" panose="020B0604020202020204" pitchFamily="34" charset="0"/>
                    <a:cs typeface="Arial" panose="020B0604020202020204" pitchFamily="34" charset="0"/>
                  </a:rPr>
                  <a:t> </a:t>
                </a:r>
                <a:r>
                  <a:rPr lang="en-CA" i="1" dirty="0">
                    <a:latin typeface="Arial" panose="020B0604020202020204" pitchFamily="34" charset="0"/>
                    <a:cs typeface="Arial" panose="020B0604020202020204" pitchFamily="34" charset="0"/>
                  </a:rPr>
                  <a:t>k                                                                     </a:t>
                </a:r>
                <a:r>
                  <a:rPr lang="en-CA" dirty="0">
                    <a:latin typeface="Arial" panose="020B0604020202020204" pitchFamily="34" charset="0"/>
                    <a:cs typeface="Arial" panose="020B0604020202020204" pitchFamily="34" charset="0"/>
                  </a:rPr>
                  <a:t>(9) </a:t>
                </a:r>
                <a:r>
                  <a:rPr lang="en-US" dirty="0">
                    <a:latin typeface="Arial" panose="020B0604020202020204" pitchFamily="34" charset="0"/>
                    <a:cs typeface="Arial" panose="020B0604020202020204" pitchFamily="34" charset="0"/>
                  </a:rPr>
                  <a:t>Since </a:t>
                </a:r>
                <a:r>
                  <a:rPr lang="en-US" i="1"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en-US" dirty="0">
                    <a:latin typeface="Arial" panose="020B0604020202020204" pitchFamily="34" charset="0"/>
                    <a:cs typeface="Arial" panose="020B0604020202020204" pitchFamily="34" charset="0"/>
                  </a:rPr>
                  <a:t>, we have </a:t>
                </a:r>
                <a:r>
                  <a:rPr lang="en-US" i="1" dirty="0">
                    <a:latin typeface="Arial" panose="020B0604020202020204" pitchFamily="34" charset="0"/>
                    <a:cs typeface="Arial" panose="020B0604020202020204" pitchFamily="34" charset="0"/>
                  </a:rPr>
                  <a:t>k</a:t>
                </a:r>
                <a:r>
                  <a:rPr lang="en-US" dirty="0">
                    <a:latin typeface="Arial" panose="020B0604020202020204" pitchFamily="34" charset="0"/>
                    <a:cs typeface="Arial" panose="020B0604020202020204" pitchFamily="34" charset="0"/>
                  </a:rPr>
                  <a:t> = </a:t>
                </a:r>
                <a14:m>
                  <m:oMath xmlns:m="http://schemas.openxmlformats.org/officeDocument/2006/math">
                    <m:func>
                      <m:funcPr>
                        <m:ctrlPr>
                          <a:rPr lang="en-US" i="1" smtClean="0">
                            <a:latin typeface="Cambria Math" panose="02040503050406030204" pitchFamily="18" charset="0"/>
                            <a:cs typeface="Arial" panose="020B0604020202020204" pitchFamily="34" charset="0"/>
                          </a:rPr>
                        </m:ctrlPr>
                      </m:funcPr>
                      <m:fName>
                        <m:sSub>
                          <m:sSubPr>
                            <m:ctrlPr>
                              <a:rPr lang="en-US" i="1" smtClean="0">
                                <a:latin typeface="Cambria Math" panose="02040503050406030204" pitchFamily="18" charset="0"/>
                                <a:cs typeface="Arial" panose="020B0604020202020204" pitchFamily="34" charset="0"/>
                              </a:rPr>
                            </m:ctrlPr>
                          </m:sSubPr>
                          <m:e>
                            <m:r>
                              <m:rPr>
                                <m:sty m:val="p"/>
                              </m:rPr>
                              <a:rPr lang="en-US" i="0" smtClean="0">
                                <a:latin typeface="Cambria Math" panose="02040503050406030204" pitchFamily="18" charset="0"/>
                                <a:cs typeface="Arial" panose="020B0604020202020204" pitchFamily="34" charset="0"/>
                              </a:rPr>
                              <m:t>log</m:t>
                            </m:r>
                          </m:e>
                          <m:sub>
                            <m:r>
                              <a:rPr lang="en-CA" b="0" i="1" smtClean="0">
                                <a:latin typeface="Cambria Math" panose="02040503050406030204" pitchFamily="18" charset="0"/>
                                <a:cs typeface="Arial" panose="020B0604020202020204" pitchFamily="34" charset="0"/>
                              </a:rPr>
                              <m:t>2</m:t>
                            </m:r>
                          </m:sub>
                        </m:sSub>
                      </m:fName>
                      <m:e>
                        <m:r>
                          <a:rPr lang="en-CA" b="0" i="1" smtClean="0">
                            <a:latin typeface="Cambria Math" panose="02040503050406030204" pitchFamily="18" charset="0"/>
                            <a:cs typeface="Arial" panose="020B0604020202020204" pitchFamily="34" charset="0"/>
                          </a:rPr>
                          <m:t>𝑛</m:t>
                        </m:r>
                      </m:e>
                    </m:func>
                  </m:oMath>
                </a14:m>
                <a:r>
                  <a:rPr lang="en-US" dirty="0">
                    <a:latin typeface="Arial" panose="020B0604020202020204" pitchFamily="34" charset="0"/>
                    <a:cs typeface="Arial" panose="020B0604020202020204" pitchFamily="34" charset="0"/>
                  </a:rPr>
                  <a:t>. (9) can be rewritten as </a:t>
                </a:r>
                <a:r>
                  <a:rPr lang="en-CA" dirty="0">
                    <a:latin typeface="Arial" panose="020B0604020202020204" pitchFamily="34" charset="0"/>
                    <a:cs typeface="Arial" panose="020B0604020202020204" pitchFamily="34" charset="0"/>
                  </a:rPr>
                  <a:t>x(n) = </a:t>
                </a:r>
                <a14:m>
                  <m:oMath xmlns:m="http://schemas.openxmlformats.org/officeDocument/2006/math">
                    <m:func>
                      <m:funcPr>
                        <m:ctrlPr>
                          <a:rPr lang="en-US" i="1">
                            <a:latin typeface="Cambria Math" panose="02040503050406030204" pitchFamily="18" charset="0"/>
                            <a:cs typeface="Arial" panose="020B0604020202020204" pitchFamily="34" charset="0"/>
                          </a:rPr>
                        </m:ctrlPr>
                      </m:funcPr>
                      <m:fName>
                        <m:sSub>
                          <m:sSubPr>
                            <m:ctrlPr>
                              <a:rPr lang="en-US" i="1">
                                <a:latin typeface="Cambria Math" panose="02040503050406030204" pitchFamily="18" charset="0"/>
                                <a:cs typeface="Arial" panose="020B0604020202020204" pitchFamily="34" charset="0"/>
                              </a:rPr>
                            </m:ctrlPr>
                          </m:sSubPr>
                          <m:e>
                            <m:r>
                              <m:rPr>
                                <m:sty m:val="p"/>
                              </m:rPr>
                              <a:rPr lang="en-US">
                                <a:latin typeface="Cambria Math" panose="02040503050406030204" pitchFamily="18" charset="0"/>
                                <a:cs typeface="Arial" panose="020B0604020202020204" pitchFamily="34" charset="0"/>
                              </a:rPr>
                              <m:t>log</m:t>
                            </m:r>
                          </m:e>
                          <m:sub>
                            <m:r>
                              <a:rPr lang="en-CA" i="1">
                                <a:latin typeface="Cambria Math" panose="02040503050406030204" pitchFamily="18" charset="0"/>
                                <a:cs typeface="Arial" panose="020B0604020202020204" pitchFamily="34" charset="0"/>
                              </a:rPr>
                              <m:t>2</m:t>
                            </m:r>
                          </m:sub>
                        </m:sSub>
                      </m:fName>
                      <m:e>
                        <m:r>
                          <a:rPr lang="en-CA" i="1">
                            <a:latin typeface="Cambria Math" panose="02040503050406030204" pitchFamily="18" charset="0"/>
                            <a:cs typeface="Arial" panose="020B0604020202020204" pitchFamily="34" charset="0"/>
                          </a:rPr>
                          <m:t>𝑛</m:t>
                        </m:r>
                      </m:e>
                    </m:func>
                    <m:r>
                      <a:rPr lang="en-CA" b="0" i="0" smtClean="0">
                        <a:latin typeface="Cambria Math" panose="02040503050406030204" pitchFamily="18" charset="0"/>
                        <a:cs typeface="Arial" panose="020B0604020202020204" pitchFamily="34" charset="0"/>
                      </a:rPr>
                      <m:t>. </m:t>
                    </m:r>
                    <m:r>
                      <m:rPr>
                        <m:sty m:val="p"/>
                      </m:rPr>
                      <a:rPr lang="en-CA" b="0" i="0" smtClean="0">
                        <a:latin typeface="Cambria Math" panose="02040503050406030204" pitchFamily="18" charset="0"/>
                        <a:cs typeface="Arial" panose="020B0604020202020204" pitchFamily="34" charset="0"/>
                      </a:rPr>
                      <m:t>This</m:t>
                    </m:r>
                  </m:oMath>
                </a14:m>
                <a:r>
                  <a:rPr lang="en-US" dirty="0">
                    <a:latin typeface="Arial" panose="020B0604020202020204" pitchFamily="34" charset="0"/>
                    <a:cs typeface="Arial" panose="020B0604020202020204" pitchFamily="34" charset="0"/>
                  </a:rPr>
                  <a:t> is the solution to recurrence (1) subject to initial condition (2).</a:t>
                </a:r>
              </a:p>
            </p:txBody>
          </p:sp>
        </mc:Choice>
        <mc:Fallback xmlns="">
          <p:sp>
            <p:nvSpPr>
              <p:cNvPr id="309251" name="Rectangle 3"/>
              <p:cNvSpPr>
                <a:spLocks noGrp="1" noRot="1" noChangeAspect="1" noMove="1" noResize="1" noEditPoints="1" noAdjustHandles="1" noChangeArrowheads="1" noChangeShapeType="1" noTextEdit="1"/>
              </p:cNvSpPr>
              <p:nvPr>
                <p:ph idx="1"/>
              </p:nvPr>
            </p:nvSpPr>
            <p:spPr>
              <a:xfrm>
                <a:off x="621804" y="854483"/>
                <a:ext cx="10945216" cy="5941122"/>
              </a:xfrm>
              <a:blipFill>
                <a:blip r:embed="rId5"/>
                <a:stretch>
                  <a:fillRect l="-836" t="-1333" r="-501"/>
                </a:stretch>
              </a:blipFill>
            </p:spPr>
            <p:txBody>
              <a:bodyPr/>
              <a:lstStyle/>
              <a:p>
                <a:r>
                  <a:rPr lang="en-CA">
                    <a:noFill/>
                  </a:rPr>
                  <a:t> </a:t>
                </a:r>
              </a:p>
            </p:txBody>
          </p:sp>
        </mc:Fallback>
      </mc:AlternateContent>
      <p:sp>
        <p:nvSpPr>
          <p:cNvPr id="2" name="Oval 1">
            <a:extLst>
              <a:ext uri="{FF2B5EF4-FFF2-40B4-BE49-F238E27FC236}">
                <a16:creationId xmlns:a16="http://schemas.microsoft.com/office/drawing/2014/main" id="{160CBB94-64D5-4F71-A2AA-69AF14017A59}"/>
              </a:ext>
            </a:extLst>
          </p:cNvPr>
          <p:cNvSpPr/>
          <p:nvPr/>
        </p:nvSpPr>
        <p:spPr>
          <a:xfrm>
            <a:off x="8326660" y="5643477"/>
            <a:ext cx="1800200" cy="720080"/>
          </a:xfrm>
          <a:prstGeom prst="ellipse">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10" name="Audio 9">
            <a:hlinkClick r:id="" action="ppaction://media"/>
            <a:extLst>
              <a:ext uri="{FF2B5EF4-FFF2-40B4-BE49-F238E27FC236}">
                <a16:creationId xmlns:a16="http://schemas.microsoft.com/office/drawing/2014/main" id="{27A68A8E-CB7B-0B46-A0B1-650C08EC9D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568410013"/>
      </p:ext>
    </p:extLst>
  </p:cSld>
  <p:clrMapOvr>
    <a:masterClrMapping/>
  </p:clrMapOvr>
  <mc:AlternateContent xmlns:mc="http://schemas.openxmlformats.org/markup-compatibility/2006">
    <mc:Choice xmlns:p14="http://schemas.microsoft.com/office/powerpoint/2010/main" Requires="p14">
      <p:transition spd="med" p14:dur="700" advTm="73649">
        <p:fade/>
      </p:transition>
    </mc:Choice>
    <mc:Fallback>
      <p:transition spd="med" advTm="736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mc:AlternateContent xmlns:mc="http://schemas.openxmlformats.org/markup-compatibility/2006" xmlns:a14="http://schemas.microsoft.com/office/drawing/2010/main">
        <mc:Choice Requires="a14">
          <p:sp>
            <p:nvSpPr>
              <p:cNvPr id="309251" name="Rectangle 3"/>
              <p:cNvSpPr>
                <a:spLocks noGrp="1" noChangeArrowheads="1"/>
              </p:cNvSpPr>
              <p:nvPr>
                <p:ph idx="1"/>
              </p:nvPr>
            </p:nvSpPr>
            <p:spPr>
              <a:xfrm>
                <a:off x="621804" y="1124744"/>
                <a:ext cx="10945216" cy="5472608"/>
              </a:xfrm>
            </p:spPr>
            <p:txBody>
              <a:bodyPr>
                <a:normAutofit lnSpcReduction="10000"/>
              </a:bodyPr>
              <a:lstStyle/>
              <a:p>
                <a:r>
                  <a:rPr lang="pt-BR" dirty="0">
                    <a:latin typeface="Arial" panose="020B0604020202020204" pitchFamily="34" charset="0"/>
                    <a:cs typeface="Arial" panose="020B0604020202020204" pitchFamily="34" charset="0"/>
                  </a:rPr>
                  <a:t>The process of solving the recurrence can be written as</a:t>
                </a:r>
              </a:p>
              <a:p>
                <a:pPr marL="0" indent="0">
                  <a:buNone/>
                </a:pPr>
                <a:r>
                  <a:rPr lang="pt-BR" dirty="0">
                    <a:latin typeface="Arial" panose="020B0604020202020204" pitchFamily="34" charset="0"/>
                    <a:cs typeface="Arial" panose="020B0604020202020204" pitchFamily="34" charset="0"/>
                  </a:rPr>
                  <a:t>   x(n) = x(n/2) + 1            (sub. n = </a:t>
                </a:r>
                <a14:m>
                  <m:oMath xmlns:m="http://schemas.openxmlformats.org/officeDocument/2006/math">
                    <m:sSup>
                      <m:sSupPr>
                        <m:ctrlPr>
                          <a:rPr lang="pt-BR" i="1" smtClean="0">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𝑘</m:t>
                        </m:r>
                      </m:sup>
                    </m:sSup>
                    <m:r>
                      <a:rPr lang="en-CA" b="0" i="1" smtClean="0">
                        <a:latin typeface="Cambria Math" panose="02040503050406030204" pitchFamily="18" charset="0"/>
                        <a:cs typeface="Arial" panose="020B0604020202020204" pitchFamily="34" charset="0"/>
                      </a:rPr>
                      <m:t>)</m:t>
                    </m:r>
                  </m:oMath>
                </a14:m>
                <a:r>
                  <a:rPr lang="pt-BR" dirty="0">
                    <a:latin typeface="Arial" panose="020B0604020202020204" pitchFamily="34" charset="0"/>
                    <a:cs typeface="Arial" panose="020B0604020202020204" pitchFamily="34" charset="0"/>
                  </a:rPr>
                  <a:t> </a:t>
                </a:r>
              </a:p>
              <a:p>
                <a:pPr marL="0" indent="0">
                  <a:buNone/>
                </a:pPr>
                <a:r>
                  <a:rPr lang="pt-BR" dirty="0">
                    <a:latin typeface="Arial" panose="020B0604020202020204" pitchFamily="34" charset="0"/>
                    <a:cs typeface="Arial" panose="020B0604020202020204" pitchFamily="34" charset="0"/>
                  </a:rPr>
                  <a:t>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b="0" i="1" smtClean="0">
                            <a:latin typeface="Cambria Math" panose="02040503050406030204" pitchFamily="18" charset="0"/>
                            <a:cs typeface="Arial" panose="020B0604020202020204" pitchFamily="34" charset="0"/>
                          </a:rPr>
                          <m:t>−1</m:t>
                        </m:r>
                      </m:sup>
                    </m:sSup>
                    <m:r>
                      <a:rPr lang="en-CA"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1</m:t>
                    </m:r>
                  </m:oMath>
                </a14:m>
                <a:r>
                  <a:rPr lang="pt-BR" dirty="0">
                    <a:latin typeface="Arial" panose="020B0604020202020204" pitchFamily="34" charset="0"/>
                    <a:cs typeface="Arial" panose="020B0604020202020204" pitchFamily="34" charset="0"/>
                  </a:rPr>
                  <a:t>             (sub.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b="0" i="1" smtClean="0">
                            <a:latin typeface="Cambria Math" panose="02040503050406030204" pitchFamily="18" charset="0"/>
                            <a:cs typeface="Arial" panose="020B0604020202020204" pitchFamily="34" charset="0"/>
                          </a:rPr>
                          <m:t>−1</m:t>
                        </m:r>
                      </m:sup>
                    </m:sSup>
                  </m:oMath>
                </a14:m>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b="0" i="1" smtClean="0">
                            <a:latin typeface="Cambria Math" panose="02040503050406030204" pitchFamily="18" charset="0"/>
                            <a:cs typeface="Arial" panose="020B0604020202020204" pitchFamily="34" charset="0"/>
                          </a:rPr>
                          <m:t>−2</m:t>
                        </m:r>
                      </m:sup>
                    </m:sSup>
                  </m:oMath>
                </a14:m>
                <a:r>
                  <a:rPr lang="pt-BR" dirty="0">
                    <a:latin typeface="Arial" panose="020B0604020202020204" pitchFamily="34" charset="0"/>
                    <a:cs typeface="Arial" panose="020B0604020202020204" pitchFamily="34" charset="0"/>
                  </a:rPr>
                  <a:t>) + 1)</a:t>
                </a:r>
              </a:p>
              <a:p>
                <a:pPr marL="0" indent="0">
                  <a:buNone/>
                </a:pPr>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−2</m:t>
                        </m:r>
                      </m:sup>
                    </m:sSup>
                  </m:oMath>
                </a14:m>
                <a:r>
                  <a:rPr lang="pt-BR" dirty="0">
                    <a:latin typeface="Arial" panose="020B0604020202020204" pitchFamily="34" charset="0"/>
                    <a:cs typeface="Arial" panose="020B0604020202020204" pitchFamily="34" charset="0"/>
                  </a:rPr>
                  <a:t>) + 1] + 1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−2</m:t>
                        </m:r>
                      </m:sup>
                    </m:sSup>
                  </m:oMath>
                </a14:m>
                <a:r>
                  <a:rPr lang="pt-BR" dirty="0">
                    <a:latin typeface="Arial" panose="020B0604020202020204" pitchFamily="34" charset="0"/>
                    <a:cs typeface="Arial" panose="020B0604020202020204" pitchFamily="34" charset="0"/>
                  </a:rPr>
                  <a:t>) + 2     (sub.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−2</m:t>
                        </m:r>
                      </m:sup>
                    </m:sSup>
                  </m:oMath>
                </a14:m>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−3</m:t>
                        </m:r>
                      </m:sup>
                    </m:sSup>
                  </m:oMath>
                </a14:m>
                <a:r>
                  <a:rPr lang="pt-BR" dirty="0">
                    <a:latin typeface="Arial" panose="020B0604020202020204" pitchFamily="34" charset="0"/>
                    <a:cs typeface="Arial" panose="020B0604020202020204" pitchFamily="34" charset="0"/>
                  </a:rPr>
                  <a:t>) + 1)</a:t>
                </a:r>
              </a:p>
              <a:p>
                <a:pPr marL="0" indent="0">
                  <a:buNone/>
                </a:pPr>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−3</m:t>
                        </m:r>
                      </m:sup>
                    </m:sSup>
                  </m:oMath>
                </a14:m>
                <a:r>
                  <a:rPr lang="pt-BR" dirty="0">
                    <a:latin typeface="Arial" panose="020B0604020202020204" pitchFamily="34" charset="0"/>
                    <a:cs typeface="Arial" panose="020B0604020202020204" pitchFamily="34" charset="0"/>
                  </a:rPr>
                  <a:t>) + 1] + 2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−3</m:t>
                        </m:r>
                      </m:sup>
                    </m:sSup>
                  </m:oMath>
                </a14:m>
                <a:r>
                  <a:rPr lang="pt-BR" dirty="0">
                    <a:latin typeface="Arial" panose="020B0604020202020204" pitchFamily="34" charset="0"/>
                    <a:cs typeface="Arial" panose="020B0604020202020204" pitchFamily="34" charset="0"/>
                  </a:rPr>
                  <a:t>) + 3</a:t>
                </a:r>
              </a:p>
              <a:p>
                <a:pPr marL="0" indent="0">
                  <a:buNone/>
                </a:pPr>
                <a:r>
                  <a:rPr lang="pt-BR" dirty="0">
                    <a:latin typeface="Arial" panose="020B0604020202020204" pitchFamily="34" charset="0"/>
                    <a:cs typeface="Arial" panose="020B0604020202020204" pitchFamily="34" charset="0"/>
                  </a:rPr>
                  <a:t>          ...</a:t>
                </a:r>
              </a:p>
              <a:p>
                <a:pPr marL="0" indent="0">
                  <a:buNone/>
                </a:pPr>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m:t>
                        </m:r>
                        <m:r>
                          <a:rPr lang="en-CA" b="0" i="1" smtClean="0">
                            <a:latin typeface="Cambria Math" panose="02040503050406030204" pitchFamily="18" charset="0"/>
                            <a:cs typeface="Arial" panose="020B0604020202020204" pitchFamily="34" charset="0"/>
                          </a:rPr>
                          <m:t>𝑖</m:t>
                        </m:r>
                      </m:sup>
                    </m:sSup>
                  </m:oMath>
                </a14:m>
                <a:r>
                  <a:rPr lang="pt-BR" dirty="0">
                    <a:latin typeface="Arial" panose="020B0604020202020204" pitchFamily="34" charset="0"/>
                    <a:cs typeface="Arial" panose="020B0604020202020204" pitchFamily="34" charset="0"/>
                  </a:rPr>
                  <a:t>) + i        (sub. i = k)</a:t>
                </a:r>
              </a:p>
              <a:p>
                <a:pPr marL="0" indent="0">
                  <a:buNone/>
                </a:pPr>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b="0" i="1" smtClean="0">
                            <a:latin typeface="Cambria Math" panose="02040503050406030204" pitchFamily="18" charset="0"/>
                            <a:cs typeface="Arial" panose="020B0604020202020204" pitchFamily="34" charset="0"/>
                          </a:rPr>
                          <m:t>−</m:t>
                        </m:r>
                        <m:r>
                          <a:rPr lang="en-CA" b="0" i="1" smtClean="0">
                            <a:latin typeface="Cambria Math" panose="02040503050406030204" pitchFamily="18" charset="0"/>
                            <a:cs typeface="Arial" panose="020B0604020202020204" pitchFamily="34" charset="0"/>
                          </a:rPr>
                          <m:t>𝑘</m:t>
                        </m:r>
                      </m:sup>
                    </m:sSup>
                  </m:oMath>
                </a14:m>
                <a:r>
                  <a:rPr lang="pt-BR" dirty="0">
                    <a:latin typeface="Arial" panose="020B0604020202020204" pitchFamily="34" charset="0"/>
                    <a:cs typeface="Arial" panose="020B0604020202020204" pitchFamily="34" charset="0"/>
                  </a:rPr>
                  <a:t>) + k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0</m:t>
                        </m:r>
                      </m:sup>
                    </m:sSup>
                  </m:oMath>
                </a14:m>
                <a:r>
                  <a:rPr lang="pt-BR" dirty="0">
                    <a:latin typeface="Arial" panose="020B0604020202020204" pitchFamily="34" charset="0"/>
                    <a:cs typeface="Arial" panose="020B0604020202020204" pitchFamily="34" charset="0"/>
                  </a:rPr>
                  <a:t>) + k = x(1) + k       (sub. Initial condition x(1) = 0)</a:t>
                </a:r>
              </a:p>
              <a:p>
                <a:pPr marL="0" indent="0">
                  <a:buNone/>
                </a:pPr>
                <a:r>
                  <a:rPr lang="pt-BR" dirty="0">
                    <a:latin typeface="Arial" panose="020B0604020202020204" pitchFamily="34" charset="0"/>
                    <a:cs typeface="Arial" panose="020B0604020202020204" pitchFamily="34" charset="0"/>
                  </a:rPr>
                  <a:t>          = k             (sub. k = </a:t>
                </a:r>
                <a14:m>
                  <m:oMath xmlns:m="http://schemas.openxmlformats.org/officeDocument/2006/math">
                    <m:func>
                      <m:funcPr>
                        <m:ctrlPr>
                          <a:rPr lang="pt-BR" i="1">
                            <a:latin typeface="Cambria Math" panose="02040503050406030204" pitchFamily="18" charset="0"/>
                            <a:cs typeface="Arial" panose="020B0604020202020204" pitchFamily="34" charset="0"/>
                          </a:rPr>
                        </m:ctrlPr>
                      </m:funcPr>
                      <m:fName>
                        <m:sSub>
                          <m:sSubPr>
                            <m:ctrlPr>
                              <a:rPr lang="pt-BR" i="1">
                                <a:latin typeface="Cambria Math" panose="02040503050406030204" pitchFamily="18" charset="0"/>
                                <a:cs typeface="Arial" panose="020B0604020202020204" pitchFamily="34" charset="0"/>
                              </a:rPr>
                            </m:ctrlPr>
                          </m:sSubPr>
                          <m:e>
                            <m:r>
                              <m:rPr>
                                <m:sty m:val="p"/>
                              </m:rPr>
                              <a:rPr lang="pt-BR">
                                <a:latin typeface="Cambria Math" panose="02040503050406030204" pitchFamily="18" charset="0"/>
                                <a:cs typeface="Arial" panose="020B0604020202020204" pitchFamily="34" charset="0"/>
                              </a:rPr>
                              <m:t>log</m:t>
                            </m:r>
                          </m:e>
                          <m:sub>
                            <m:r>
                              <a:rPr lang="en-US" i="1">
                                <a:latin typeface="Cambria Math" panose="02040503050406030204" pitchFamily="18" charset="0"/>
                                <a:cs typeface="Arial" panose="020B0604020202020204" pitchFamily="34" charset="0"/>
                              </a:rPr>
                              <m:t>2</m:t>
                            </m:r>
                          </m:sub>
                        </m:sSub>
                      </m:fName>
                      <m:e>
                        <m:r>
                          <a:rPr lang="en-US" i="1">
                            <a:latin typeface="Cambria Math" panose="02040503050406030204" pitchFamily="18" charset="0"/>
                            <a:cs typeface="Arial" panose="020B0604020202020204" pitchFamily="34" charset="0"/>
                          </a:rPr>
                          <m:t>𝑛</m:t>
                        </m:r>
                      </m:e>
                    </m:func>
                  </m:oMath>
                </a14:m>
                <a:r>
                  <a:rPr lang="pt-BR" dirty="0">
                    <a:latin typeface="Arial" panose="020B0604020202020204" pitchFamily="34" charset="0"/>
                    <a:cs typeface="Arial" panose="020B0604020202020204" pitchFamily="34" charset="0"/>
                  </a:rPr>
                  <a:t>)   </a:t>
                </a:r>
              </a:p>
              <a:p>
                <a:pPr marL="0" indent="0">
                  <a:buNone/>
                </a:pPr>
                <a:r>
                  <a:rPr lang="pt-BR" dirty="0">
                    <a:latin typeface="Arial" panose="020B0604020202020204" pitchFamily="34" charset="0"/>
                    <a:cs typeface="Arial" panose="020B0604020202020204" pitchFamily="34" charset="0"/>
                  </a:rPr>
                  <a:t>          = </a:t>
                </a:r>
                <a14:m>
                  <m:oMath xmlns:m="http://schemas.openxmlformats.org/officeDocument/2006/math">
                    <m:func>
                      <m:funcPr>
                        <m:ctrlPr>
                          <a:rPr lang="pt-BR" i="1" smtClean="0">
                            <a:latin typeface="Cambria Math" panose="02040503050406030204" pitchFamily="18" charset="0"/>
                            <a:cs typeface="Arial" panose="020B0604020202020204" pitchFamily="34" charset="0"/>
                          </a:rPr>
                        </m:ctrlPr>
                      </m:funcPr>
                      <m:fName>
                        <m:sSub>
                          <m:sSubPr>
                            <m:ctrlPr>
                              <a:rPr lang="pt-BR" i="1" smtClean="0">
                                <a:latin typeface="Cambria Math" panose="02040503050406030204" pitchFamily="18" charset="0"/>
                                <a:cs typeface="Arial" panose="020B0604020202020204" pitchFamily="34" charset="0"/>
                              </a:rPr>
                            </m:ctrlPr>
                          </m:sSubPr>
                          <m:e>
                            <m:r>
                              <m:rPr>
                                <m:sty m:val="p"/>
                              </m:rPr>
                              <a:rPr lang="pt-BR" i="0" smtClean="0">
                                <a:latin typeface="Cambria Math" panose="02040503050406030204" pitchFamily="18" charset="0"/>
                                <a:cs typeface="Arial" panose="020B0604020202020204" pitchFamily="34" charset="0"/>
                              </a:rPr>
                              <m:t>log</m:t>
                            </m:r>
                          </m:e>
                          <m:sub>
                            <m:r>
                              <a:rPr lang="en-US" b="0" i="1" smtClean="0">
                                <a:latin typeface="Cambria Math" panose="02040503050406030204" pitchFamily="18" charset="0"/>
                                <a:cs typeface="Arial" panose="020B0604020202020204" pitchFamily="34" charset="0"/>
                              </a:rPr>
                              <m:t>2</m:t>
                            </m:r>
                          </m:sub>
                        </m:sSub>
                      </m:fName>
                      <m:e>
                        <m:r>
                          <a:rPr lang="en-US" b="0" i="1" smtClean="0">
                            <a:latin typeface="Cambria Math" panose="02040503050406030204" pitchFamily="18" charset="0"/>
                            <a:cs typeface="Arial" panose="020B0604020202020204" pitchFamily="34" charset="0"/>
                          </a:rPr>
                          <m:t>𝑛</m:t>
                        </m:r>
                      </m:e>
                    </m:func>
                  </m:oMath>
                </a14:m>
                <a:endParaRPr lang="en-CA" dirty="0">
                  <a:latin typeface="Arial" panose="020B0604020202020204" pitchFamily="34" charset="0"/>
                  <a:cs typeface="Arial" panose="020B0604020202020204" pitchFamily="34" charset="0"/>
                </a:endParaRPr>
              </a:p>
            </p:txBody>
          </p:sp>
        </mc:Choice>
        <mc:Fallback xmlns="">
          <p:sp>
            <p:nvSpPr>
              <p:cNvPr id="309251" name="Rectangle 3"/>
              <p:cNvSpPr>
                <a:spLocks noGrp="1" noRot="1" noChangeAspect="1" noMove="1" noResize="1" noEditPoints="1" noAdjustHandles="1" noChangeArrowheads="1" noChangeShapeType="1" noTextEdit="1"/>
              </p:cNvSpPr>
              <p:nvPr>
                <p:ph idx="1"/>
              </p:nvPr>
            </p:nvSpPr>
            <p:spPr>
              <a:xfrm>
                <a:off x="621804" y="1124744"/>
                <a:ext cx="10945216" cy="5472608"/>
              </a:xfrm>
              <a:blipFill>
                <a:blip r:embed="rId5"/>
                <a:stretch>
                  <a:fillRect l="-724" t="-2118"/>
                </a:stretch>
              </a:blipFill>
            </p:spPr>
            <p:txBody>
              <a:bodyPr/>
              <a:lstStyle/>
              <a:p>
                <a:r>
                  <a:rPr lang="en-CA">
                    <a:noFill/>
                  </a:rPr>
                  <a:t> </a:t>
                </a:r>
              </a:p>
            </p:txBody>
          </p:sp>
        </mc:Fallback>
      </mc:AlternateContent>
      <p:pic>
        <p:nvPicPr>
          <p:cNvPr id="3" name="Audio 2">
            <a:hlinkClick r:id="" action="ppaction://media"/>
            <a:extLst>
              <a:ext uri="{FF2B5EF4-FFF2-40B4-BE49-F238E27FC236}">
                <a16:creationId xmlns:a16="http://schemas.microsoft.com/office/drawing/2014/main" id="{DA22BD4F-020C-1446-8A54-09D6CC309D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4137679359"/>
      </p:ext>
    </p:extLst>
  </p:cSld>
  <p:clrMapOvr>
    <a:masterClrMapping/>
  </p:clrMapOvr>
  <mc:AlternateContent xmlns:mc="http://schemas.openxmlformats.org/markup-compatibility/2006">
    <mc:Choice xmlns:p14="http://schemas.microsoft.com/office/powerpoint/2010/main" Requires="p14">
      <p:transition spd="med" p14:dur="700" advTm="25634">
        <p:fade/>
      </p:transition>
    </mc:Choice>
    <mc:Fallback>
      <p:transition spd="med" advTm="256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1053852" y="228600"/>
            <a:ext cx="8686800" cy="609600"/>
          </a:xfrm>
        </p:spPr>
        <p:txBody>
          <a:bodyPr/>
          <a:lstStyle/>
          <a:p>
            <a:pPr>
              <a:defRPr/>
            </a:pPr>
            <a:r>
              <a:rPr lang="en-US" dirty="0"/>
              <a:t>Example: Number of Binary Digits </a:t>
            </a:r>
          </a:p>
        </p:txBody>
      </p:sp>
      <p:sp>
        <p:nvSpPr>
          <p:cNvPr id="311299" name="Rectangle 3"/>
          <p:cNvSpPr>
            <a:spLocks noGrp="1" noChangeArrowheads="1"/>
          </p:cNvSpPr>
          <p:nvPr>
            <p:ph idx="1"/>
          </p:nvPr>
        </p:nvSpPr>
        <p:spPr>
          <a:xfrm>
            <a:off x="4366220" y="1835496"/>
            <a:ext cx="6295387" cy="4114801"/>
          </a:xfrm>
        </p:spPr>
        <p:txBody>
          <a:bodyPr/>
          <a:lstStyle/>
          <a:p>
            <a:pPr marL="0" indent="0">
              <a:buNone/>
              <a:defRPr/>
            </a:pPr>
            <a:r>
              <a:rPr lang="en-US" dirty="0">
                <a:sym typeface="Symbol" pitchFamily="84" charset="2"/>
              </a:rPr>
              <a:t>	</a:t>
            </a:r>
          </a:p>
        </p:txBody>
      </p:sp>
      <p:sp>
        <p:nvSpPr>
          <p:cNvPr id="84996" name="Rectangle 4"/>
          <p:cNvSpPr>
            <a:spLocks noChangeArrowheads="1"/>
          </p:cNvSpPr>
          <p:nvPr/>
        </p:nvSpPr>
        <p:spPr bwMode="auto">
          <a:xfrm>
            <a:off x="1565275" y="284163"/>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Monotype Sorts" pitchFamily="2" charset="2"/>
              <a:buChar char="b"/>
              <a:defRPr kumimoji="1" sz="2400" b="1">
                <a:solidFill>
                  <a:srgbClr val="FFFF99"/>
                </a:solidFill>
                <a:latin typeface="Times New Roman" panose="02020603050405020304" pitchFamily="18" charset="0"/>
              </a:defRPr>
            </a:lvl1pPr>
            <a:lvl2pPr marL="742950" indent="-28575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a:spcBef>
                <a:spcPct val="20000"/>
              </a:spcBef>
              <a:buClr>
                <a:srgbClr val="A50021"/>
              </a:buClr>
              <a:buChar char="–"/>
              <a:defRPr kumimoji="1" b="1">
                <a:solidFill>
                  <a:srgbClr val="FFFF99"/>
                </a:solidFill>
                <a:latin typeface="Times New Roman" panose="02020603050405020304" pitchFamily="18" charset="0"/>
              </a:defRPr>
            </a:lvl3pPr>
            <a:lvl4pPr marL="1600200" indent="-228600">
              <a:spcBef>
                <a:spcPct val="20000"/>
              </a:spcBef>
              <a:buClr>
                <a:srgbClr val="A50021"/>
              </a:buClr>
              <a:buChar char="–"/>
              <a:defRPr kumimoji="1" b="1">
                <a:solidFill>
                  <a:srgbClr val="FFFF99"/>
                </a:solidFill>
                <a:latin typeface="Times New Roman" panose="02020603050405020304" pitchFamily="18" charset="0"/>
              </a:defRPr>
            </a:lvl4pPr>
            <a:lvl5pPr marL="2057400" indent="-22860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spcBef>
                <a:spcPct val="0"/>
              </a:spcBef>
              <a:buClrTx/>
              <a:buSzTx/>
              <a:buFontTx/>
              <a:buNone/>
            </a:pPr>
            <a:endParaRPr kumimoji="0" lang="en-US" altLang="en-US" b="0">
              <a:solidFill>
                <a:schemeClr val="tx1"/>
              </a:solidFill>
            </a:endParaRPr>
          </a:p>
        </p:txBody>
      </p:sp>
      <p:pic>
        <p:nvPicPr>
          <p:cNvPr id="84997"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8228" y="983038"/>
            <a:ext cx="6842125"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8228" y="2381472"/>
            <a:ext cx="6842125" cy="4397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03CC07F-71A6-4C32-B1BA-DBAB2E9ABFA1}"/>
              </a:ext>
            </a:extLst>
          </p:cNvPr>
          <p:cNvSpPr txBox="1"/>
          <p:nvPr/>
        </p:nvSpPr>
        <p:spPr>
          <a:xfrm>
            <a:off x="8038628" y="4579972"/>
            <a:ext cx="1234633" cy="307777"/>
          </a:xfrm>
          <a:prstGeom prst="rect">
            <a:avLst/>
          </a:prstGeom>
          <a:noFill/>
          <a:ln>
            <a:noFill/>
          </a:ln>
        </p:spPr>
        <p:txBody>
          <a:bodyPr wrap="none" rtlCol="0" anchor="ctr" anchorCtr="1">
            <a:spAutoFit/>
          </a:bodyPr>
          <a:lstStyle/>
          <a:p>
            <a:r>
              <a:rPr lang="en-CA" sz="1400" dirty="0">
                <a:solidFill>
                  <a:schemeClr val="bg1"/>
                </a:solidFill>
                <a:latin typeface="Arial" panose="020B0604020202020204" pitchFamily="34" charset="0"/>
                <a:cs typeface="Arial" panose="020B0604020202020204" pitchFamily="34" charset="0"/>
              </a:rPr>
              <a:t>substitute </a:t>
            </a:r>
            <a:r>
              <a:rPr lang="en-CA" sz="1400" i="1" dirty="0" err="1">
                <a:solidFill>
                  <a:schemeClr val="bg1"/>
                </a:solidFill>
                <a:latin typeface="Arial" panose="020B0604020202020204" pitchFamily="34" charset="0"/>
                <a:cs typeface="Arial" panose="020B0604020202020204" pitchFamily="34" charset="0"/>
              </a:rPr>
              <a:t>i</a:t>
            </a:r>
            <a:r>
              <a:rPr lang="en-CA" sz="1400" i="1" dirty="0">
                <a:solidFill>
                  <a:schemeClr val="bg1"/>
                </a:solidFill>
                <a:latin typeface="Arial" panose="020B0604020202020204" pitchFamily="34" charset="0"/>
                <a:cs typeface="Arial" panose="020B0604020202020204" pitchFamily="34" charset="0"/>
              </a:rPr>
              <a:t>=k</a:t>
            </a:r>
          </a:p>
        </p:txBody>
      </p:sp>
      <mc:AlternateContent xmlns:mc="http://schemas.openxmlformats.org/markup-compatibility/2006" xmlns:a14="http://schemas.microsoft.com/office/drawing/2010/main">
        <mc:Choice Requires="a14">
          <p:sp>
            <p:nvSpPr>
              <p:cNvPr id="9" name="Rectangle 3">
                <a:extLst>
                  <a:ext uri="{FF2B5EF4-FFF2-40B4-BE49-F238E27FC236}">
                    <a16:creationId xmlns:a16="http://schemas.microsoft.com/office/drawing/2014/main" id="{293A45F8-BB7C-48CD-ADB6-046B00AEBA5A}"/>
                  </a:ext>
                </a:extLst>
              </p:cNvPr>
              <p:cNvSpPr txBox="1">
                <a:spLocks noChangeArrowheads="1"/>
              </p:cNvSpPr>
              <p:nvPr/>
            </p:nvSpPr>
            <p:spPr>
              <a:xfrm>
                <a:off x="405780" y="1011106"/>
                <a:ext cx="4032448" cy="561829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latin typeface="Arial" panose="020B0604020202020204" pitchFamily="34" charset="0"/>
                    <a:cs typeface="Arial" panose="020B0604020202020204" pitchFamily="34" charset="0"/>
                    <a:sym typeface="Symbol" pitchFamily="84" charset="2"/>
                  </a:rPr>
                  <a:t>BinRec(8) = BinRec</a:t>
                </a:r>
                <a14:m>
                  <m:oMath xmlns:m="http://schemas.openxmlformats.org/officeDocument/2006/math">
                    <m:d>
                      <m:dPr>
                        <m:ctrlPr>
                          <a:rPr lang="en-CA" sz="1800" i="1" smtClean="0">
                            <a:latin typeface="Cambria Math" panose="02040503050406030204" pitchFamily="18" charset="0"/>
                            <a:cs typeface="Arial" panose="020B0604020202020204" pitchFamily="34" charset="0"/>
                            <a:sym typeface="Symbol" pitchFamily="84" charset="2"/>
                          </a:rPr>
                        </m:ctrlPr>
                      </m:dPr>
                      <m:e>
                        <m:d>
                          <m:dPr>
                            <m:begChr m:val="⌊"/>
                            <m:endChr m:val="⌋"/>
                            <m:ctrlPr>
                              <a:rPr lang="en-US" sz="1800" i="1" smtClean="0">
                                <a:latin typeface="Cambria Math" panose="02040503050406030204" pitchFamily="18" charset="0"/>
                                <a:cs typeface="Arial" panose="020B0604020202020204" pitchFamily="34" charset="0"/>
                                <a:sym typeface="Symbol" pitchFamily="84" charset="2"/>
                              </a:rPr>
                            </m:ctrlPr>
                          </m:dPr>
                          <m:e>
                            <m:f>
                              <m:fPr>
                                <m:ctrlPr>
                                  <a:rPr lang="en-CA" sz="1800" i="1" smtClean="0">
                                    <a:latin typeface="Cambria Math" panose="02040503050406030204" pitchFamily="18" charset="0"/>
                                    <a:cs typeface="Arial" panose="020B0604020202020204" pitchFamily="34" charset="0"/>
                                    <a:sym typeface="Symbol" pitchFamily="84" charset="2"/>
                                  </a:rPr>
                                </m:ctrlPr>
                              </m:fPr>
                              <m:num>
                                <m:r>
                                  <a:rPr lang="en-US" sz="1800" b="0" i="1" smtClean="0">
                                    <a:latin typeface="Cambria Math" panose="02040503050406030204" pitchFamily="18" charset="0"/>
                                    <a:cs typeface="Arial" panose="020B0604020202020204" pitchFamily="34" charset="0"/>
                                    <a:sym typeface="Symbol" pitchFamily="84" charset="2"/>
                                  </a:rPr>
                                  <m:t>8</m:t>
                                </m:r>
                              </m:num>
                              <m:den>
                                <m:r>
                                  <a:rPr lang="en-CA" sz="1800" i="1" smtClean="0">
                                    <a:latin typeface="Cambria Math" panose="02040503050406030204" pitchFamily="18" charset="0"/>
                                    <a:cs typeface="Arial" panose="020B0604020202020204" pitchFamily="34" charset="0"/>
                                    <a:sym typeface="Symbol" pitchFamily="84" charset="2"/>
                                  </a:rPr>
                                  <m:t>2</m:t>
                                </m:r>
                              </m:den>
                            </m:f>
                          </m:e>
                        </m:d>
                      </m:e>
                    </m:d>
                    <m:r>
                      <a:rPr lang="en-CA" sz="1800" i="1" smtClean="0">
                        <a:latin typeface="Cambria Math" panose="02040503050406030204" pitchFamily="18" charset="0"/>
                        <a:cs typeface="Arial" panose="020B0604020202020204" pitchFamily="34" charset="0"/>
                        <a:sym typeface="Symbol" pitchFamily="84" charset="2"/>
                      </a:rPr>
                      <m:t>+1</m:t>
                    </m:r>
                  </m:oMath>
                </a14:m>
                <a:r>
                  <a:rPr lang="en-US" sz="1800" dirty="0">
                    <a:latin typeface="Arial" panose="020B0604020202020204" pitchFamily="34" charset="0"/>
                    <a:cs typeface="Arial" panose="020B0604020202020204" pitchFamily="34" charset="0"/>
                    <a:sym typeface="Symbol" pitchFamily="84" charset="2"/>
                  </a:rPr>
                  <a:t> </a:t>
                </a:r>
              </a:p>
              <a:p>
                <a:pPr marL="0" indent="0">
                  <a:buFont typeface="Arial" pitchFamily="34" charset="0"/>
                  <a:buNone/>
                  <a:defRPr/>
                </a:pPr>
                <a:r>
                  <a:rPr lang="en-US" sz="1800" dirty="0">
                    <a:latin typeface="Arial" panose="020B0604020202020204" pitchFamily="34" charset="0"/>
                    <a:cs typeface="Arial" panose="020B0604020202020204" pitchFamily="34" charset="0"/>
                    <a:sym typeface="Symbol" pitchFamily="84" charset="2"/>
                  </a:rPr>
                  <a:t>                 = </a:t>
                </a:r>
                <a:r>
                  <a:rPr lang="en-US" sz="1800" dirty="0" err="1">
                    <a:latin typeface="Arial" panose="020B0604020202020204" pitchFamily="34" charset="0"/>
                    <a:cs typeface="Arial" panose="020B0604020202020204" pitchFamily="34" charset="0"/>
                    <a:sym typeface="Symbol" pitchFamily="84" charset="2"/>
                  </a:rPr>
                  <a:t>BinRec</a:t>
                </a:r>
                <a:r>
                  <a:rPr lang="en-US" sz="1800" dirty="0">
                    <a:latin typeface="Arial" panose="020B0604020202020204" pitchFamily="34" charset="0"/>
                    <a:cs typeface="Arial" panose="020B0604020202020204" pitchFamily="34" charset="0"/>
                    <a:sym typeface="Symbol" pitchFamily="84" charset="2"/>
                  </a:rPr>
                  <a:t>(4) + 1</a:t>
                </a:r>
              </a:p>
              <a:p>
                <a:pPr marL="0" indent="0">
                  <a:buFont typeface="Arial" pitchFamily="34" charset="0"/>
                  <a:buNone/>
                  <a:defRPr/>
                </a:pPr>
                <a:r>
                  <a:rPr lang="en-US" sz="1800" dirty="0">
                    <a:latin typeface="Arial" panose="020B0604020202020204" pitchFamily="34" charset="0"/>
                    <a:cs typeface="Arial" panose="020B0604020202020204" pitchFamily="34" charset="0"/>
                    <a:sym typeface="Symbol" pitchFamily="84" charset="2"/>
                  </a:rPr>
                  <a:t>                 = (BinRec</a:t>
                </a:r>
                <a14:m>
                  <m:oMath xmlns:m="http://schemas.openxmlformats.org/officeDocument/2006/math">
                    <m:d>
                      <m:dPr>
                        <m:ctrlPr>
                          <a:rPr lang="en-CA" sz="1800" i="1">
                            <a:latin typeface="Cambria Math" panose="02040503050406030204" pitchFamily="18" charset="0"/>
                            <a:cs typeface="Arial" panose="020B0604020202020204" pitchFamily="34" charset="0"/>
                            <a:sym typeface="Symbol" pitchFamily="84" charset="2"/>
                          </a:rPr>
                        </m:ctrlPr>
                      </m:dPr>
                      <m:e>
                        <m:d>
                          <m:dPr>
                            <m:begChr m:val="⌊"/>
                            <m:endChr m:val="⌋"/>
                            <m:ctrlPr>
                              <a:rPr lang="en-US" sz="1800" i="1">
                                <a:latin typeface="Cambria Math" panose="02040503050406030204" pitchFamily="18" charset="0"/>
                                <a:cs typeface="Arial" panose="020B0604020202020204" pitchFamily="34" charset="0"/>
                                <a:sym typeface="Symbol" pitchFamily="84" charset="2"/>
                              </a:rPr>
                            </m:ctrlPr>
                          </m:dPr>
                          <m:e>
                            <m:f>
                              <m:fPr>
                                <m:ctrlPr>
                                  <a:rPr lang="en-CA" sz="1800" i="1">
                                    <a:latin typeface="Cambria Math" panose="02040503050406030204" pitchFamily="18" charset="0"/>
                                    <a:cs typeface="Arial" panose="020B0604020202020204" pitchFamily="34" charset="0"/>
                                    <a:sym typeface="Symbol" pitchFamily="84" charset="2"/>
                                  </a:rPr>
                                </m:ctrlPr>
                              </m:fPr>
                              <m:num>
                                <m:r>
                                  <a:rPr lang="en-US" sz="1800" b="0" i="1" smtClean="0">
                                    <a:latin typeface="Cambria Math" panose="02040503050406030204" pitchFamily="18" charset="0"/>
                                    <a:cs typeface="Arial" panose="020B0604020202020204" pitchFamily="34" charset="0"/>
                                    <a:sym typeface="Symbol" pitchFamily="84" charset="2"/>
                                  </a:rPr>
                                  <m:t>4</m:t>
                                </m:r>
                              </m:num>
                              <m:den>
                                <m:r>
                                  <a:rPr lang="en-CA" sz="1800" i="1">
                                    <a:latin typeface="Cambria Math" panose="02040503050406030204" pitchFamily="18" charset="0"/>
                                    <a:cs typeface="Arial" panose="020B0604020202020204" pitchFamily="34" charset="0"/>
                                    <a:sym typeface="Symbol" pitchFamily="84" charset="2"/>
                                  </a:rPr>
                                  <m:t>2</m:t>
                                </m:r>
                              </m:den>
                            </m:f>
                          </m:e>
                        </m:d>
                      </m:e>
                    </m:d>
                  </m:oMath>
                </a14:m>
                <a:r>
                  <a:rPr lang="en-US" sz="1800" dirty="0">
                    <a:latin typeface="Arial" panose="020B0604020202020204" pitchFamily="34" charset="0"/>
                    <a:cs typeface="Arial" panose="020B0604020202020204" pitchFamily="34" charset="0"/>
                    <a:sym typeface="Symbol" pitchFamily="84" charset="2"/>
                  </a:rPr>
                  <a:t>+1) + 1</a:t>
                </a:r>
              </a:p>
              <a:p>
                <a:pPr marL="0" indent="0">
                  <a:buFont typeface="Arial" pitchFamily="34" charset="0"/>
                  <a:buNone/>
                  <a:defRPr/>
                </a:pPr>
                <a:r>
                  <a:rPr lang="en-US" sz="1800" dirty="0">
                    <a:latin typeface="Arial" panose="020B0604020202020204" pitchFamily="34" charset="0"/>
                    <a:cs typeface="Arial" panose="020B0604020202020204" pitchFamily="34" charset="0"/>
                    <a:sym typeface="Symbol" pitchFamily="84" charset="2"/>
                  </a:rPr>
                  <a:t>                 = </a:t>
                </a:r>
                <a:r>
                  <a:rPr lang="en-US" sz="1800" dirty="0" err="1">
                    <a:latin typeface="Arial" panose="020B0604020202020204" pitchFamily="34" charset="0"/>
                    <a:cs typeface="Arial" panose="020B0604020202020204" pitchFamily="34" charset="0"/>
                    <a:sym typeface="Symbol" pitchFamily="84" charset="2"/>
                  </a:rPr>
                  <a:t>BinRec</a:t>
                </a:r>
                <a:r>
                  <a:rPr lang="en-US" sz="1800" dirty="0">
                    <a:latin typeface="Arial" panose="020B0604020202020204" pitchFamily="34" charset="0"/>
                    <a:cs typeface="Arial" panose="020B0604020202020204" pitchFamily="34" charset="0"/>
                    <a:sym typeface="Symbol" pitchFamily="84" charset="2"/>
                  </a:rPr>
                  <a:t>(2)  + 1 + 1</a:t>
                </a:r>
              </a:p>
              <a:p>
                <a:pPr marL="0" indent="0">
                  <a:buNone/>
                  <a:defRPr/>
                </a:pPr>
                <a:r>
                  <a:rPr lang="en-US" sz="1800" dirty="0">
                    <a:latin typeface="Arial" panose="020B0604020202020204" pitchFamily="34" charset="0"/>
                    <a:cs typeface="Arial" panose="020B0604020202020204" pitchFamily="34" charset="0"/>
                    <a:sym typeface="Symbol" pitchFamily="84" charset="2"/>
                  </a:rPr>
                  <a:t>                 = (BinRec</a:t>
                </a:r>
                <a14:m>
                  <m:oMath xmlns:m="http://schemas.openxmlformats.org/officeDocument/2006/math">
                    <m:d>
                      <m:dPr>
                        <m:ctrlPr>
                          <a:rPr lang="en-CA" sz="1800" i="1">
                            <a:latin typeface="Cambria Math" panose="02040503050406030204" pitchFamily="18" charset="0"/>
                            <a:cs typeface="Arial" panose="020B0604020202020204" pitchFamily="34" charset="0"/>
                            <a:sym typeface="Symbol" pitchFamily="84" charset="2"/>
                          </a:rPr>
                        </m:ctrlPr>
                      </m:dPr>
                      <m:e>
                        <m:d>
                          <m:dPr>
                            <m:begChr m:val="⌊"/>
                            <m:endChr m:val="⌋"/>
                            <m:ctrlPr>
                              <a:rPr lang="en-US" sz="1800" i="1">
                                <a:latin typeface="Cambria Math" panose="02040503050406030204" pitchFamily="18" charset="0"/>
                                <a:cs typeface="Arial" panose="020B0604020202020204" pitchFamily="34" charset="0"/>
                                <a:sym typeface="Symbol" pitchFamily="84" charset="2"/>
                              </a:rPr>
                            </m:ctrlPr>
                          </m:dPr>
                          <m:e>
                            <m:f>
                              <m:fPr>
                                <m:ctrlPr>
                                  <a:rPr lang="en-CA" sz="1800" i="1" smtClean="0">
                                    <a:latin typeface="Cambria Math" panose="02040503050406030204" pitchFamily="18" charset="0"/>
                                    <a:cs typeface="Arial" panose="020B0604020202020204" pitchFamily="34" charset="0"/>
                                    <a:sym typeface="Symbol" pitchFamily="84" charset="2"/>
                                  </a:rPr>
                                </m:ctrlPr>
                              </m:fPr>
                              <m:num>
                                <m:r>
                                  <a:rPr lang="en-US" sz="1800" b="0" i="1" smtClean="0">
                                    <a:latin typeface="Cambria Math" panose="02040503050406030204" pitchFamily="18" charset="0"/>
                                    <a:cs typeface="Arial" panose="020B0604020202020204" pitchFamily="34" charset="0"/>
                                    <a:sym typeface="Symbol" pitchFamily="84" charset="2"/>
                                  </a:rPr>
                                  <m:t>2</m:t>
                                </m:r>
                              </m:num>
                              <m:den>
                                <m:r>
                                  <a:rPr lang="en-CA" sz="1800" i="1">
                                    <a:latin typeface="Cambria Math" panose="02040503050406030204" pitchFamily="18" charset="0"/>
                                    <a:cs typeface="Arial" panose="020B0604020202020204" pitchFamily="34" charset="0"/>
                                    <a:sym typeface="Symbol" pitchFamily="84" charset="2"/>
                                  </a:rPr>
                                  <m:t>2</m:t>
                                </m:r>
                              </m:den>
                            </m:f>
                          </m:e>
                        </m:d>
                      </m:e>
                    </m:d>
                  </m:oMath>
                </a14:m>
                <a:r>
                  <a:rPr lang="en-US" sz="1800" dirty="0">
                    <a:latin typeface="Arial" panose="020B0604020202020204" pitchFamily="34" charset="0"/>
                    <a:cs typeface="Arial" panose="020B0604020202020204" pitchFamily="34" charset="0"/>
                    <a:sym typeface="Symbol" pitchFamily="84" charset="2"/>
                  </a:rPr>
                  <a:t>+1) + 1 + 1</a:t>
                </a:r>
              </a:p>
              <a:p>
                <a:pPr marL="0" indent="0">
                  <a:buNone/>
                  <a:defRPr/>
                </a:pPr>
                <a:r>
                  <a:rPr lang="en-US" sz="1800" dirty="0">
                    <a:latin typeface="Arial" panose="020B0604020202020204" pitchFamily="34" charset="0"/>
                    <a:cs typeface="Arial" panose="020B0604020202020204" pitchFamily="34" charset="0"/>
                    <a:sym typeface="Symbol" pitchFamily="84" charset="2"/>
                  </a:rPr>
                  <a:t>                 = </a:t>
                </a:r>
                <a:r>
                  <a:rPr lang="en-US" sz="1800" dirty="0" err="1">
                    <a:latin typeface="Arial" panose="020B0604020202020204" pitchFamily="34" charset="0"/>
                    <a:cs typeface="Arial" panose="020B0604020202020204" pitchFamily="34" charset="0"/>
                    <a:sym typeface="Symbol" pitchFamily="84" charset="2"/>
                  </a:rPr>
                  <a:t>BinRec</a:t>
                </a:r>
                <a:r>
                  <a:rPr lang="en-US" sz="1800" dirty="0">
                    <a:latin typeface="Arial" panose="020B0604020202020204" pitchFamily="34" charset="0"/>
                    <a:cs typeface="Arial" panose="020B0604020202020204" pitchFamily="34" charset="0"/>
                    <a:sym typeface="Symbol" pitchFamily="84" charset="2"/>
                  </a:rPr>
                  <a:t>(1) + 1 + 1 + 1</a:t>
                </a:r>
              </a:p>
              <a:p>
                <a:pPr marL="0" indent="0">
                  <a:buFont typeface="Arial" pitchFamily="34" charset="0"/>
                  <a:buNone/>
                  <a:defRPr/>
                </a:pPr>
                <a:r>
                  <a:rPr lang="en-US" sz="1800" dirty="0">
                    <a:latin typeface="Arial" panose="020B0604020202020204" pitchFamily="34" charset="0"/>
                    <a:cs typeface="Arial" panose="020B0604020202020204" pitchFamily="34" charset="0"/>
                    <a:sym typeface="Symbol" pitchFamily="84" charset="2"/>
                  </a:rPr>
                  <a:t>                 = 1 + 1 + 1 + 1</a:t>
                </a:r>
              </a:p>
              <a:p>
                <a:pPr marL="0" indent="0">
                  <a:buFont typeface="Arial" pitchFamily="34" charset="0"/>
                  <a:buNone/>
                  <a:defRPr/>
                </a:pPr>
                <a:r>
                  <a:rPr lang="en-US" sz="1800" dirty="0">
                    <a:latin typeface="Arial" panose="020B0604020202020204" pitchFamily="34" charset="0"/>
                    <a:cs typeface="Arial" panose="020B0604020202020204" pitchFamily="34" charset="0"/>
                    <a:sym typeface="Symbol" pitchFamily="84" charset="2"/>
                  </a:rPr>
                  <a:t>                 = 4 </a:t>
                </a:r>
              </a:p>
              <a:p>
                <a:pPr marL="0" indent="0">
                  <a:buFont typeface="Arial" pitchFamily="34" charset="0"/>
                  <a:buNone/>
                  <a:defRPr/>
                </a:pPr>
                <a:r>
                  <a:rPr lang="en-US" sz="1800" dirty="0">
                    <a:latin typeface="Arial" panose="020B0604020202020204" pitchFamily="34" charset="0"/>
                    <a:cs typeface="Arial" panose="020B0604020202020204" pitchFamily="34" charset="0"/>
                    <a:sym typeface="Symbol" pitchFamily="84" charset="2"/>
                  </a:rPr>
                  <a:t>4 digits in </a:t>
                </a:r>
                <a14:m>
                  <m:oMath xmlns:m="http://schemas.openxmlformats.org/officeDocument/2006/math">
                    <m:sSub>
                      <m:sSubPr>
                        <m:ctrlPr>
                          <a:rPr lang="en-US" sz="1800" i="1" smtClean="0">
                            <a:latin typeface="Cambria Math" panose="02040503050406030204" pitchFamily="18" charset="0"/>
                            <a:cs typeface="Arial" panose="020B0604020202020204" pitchFamily="34" charset="0"/>
                            <a:sym typeface="Symbol" pitchFamily="84" charset="2"/>
                          </a:rPr>
                        </m:ctrlPr>
                      </m:sSubPr>
                      <m:e>
                        <m:r>
                          <a:rPr lang="en-US" sz="1800" b="0" i="1" smtClean="0">
                            <a:latin typeface="Cambria Math" panose="02040503050406030204" pitchFamily="18" charset="0"/>
                            <a:cs typeface="Arial" panose="020B0604020202020204" pitchFamily="34" charset="0"/>
                            <a:sym typeface="Symbol" pitchFamily="84" charset="2"/>
                          </a:rPr>
                          <m:t>8</m:t>
                        </m:r>
                      </m:e>
                      <m:sub>
                        <m:r>
                          <a:rPr lang="en-CA" sz="1800" i="1" smtClean="0">
                            <a:latin typeface="Cambria Math" panose="02040503050406030204" pitchFamily="18" charset="0"/>
                            <a:cs typeface="Arial" panose="020B0604020202020204" pitchFamily="34" charset="0"/>
                            <a:sym typeface="Symbol" pitchFamily="84" charset="2"/>
                          </a:rPr>
                          <m:t>10</m:t>
                        </m:r>
                      </m:sub>
                    </m:sSub>
                  </m:oMath>
                </a14:m>
                <a:r>
                  <a:rPr lang="en-US" sz="1800" dirty="0">
                    <a:latin typeface="Arial" panose="020B0604020202020204" pitchFamily="34" charset="0"/>
                    <a:cs typeface="Arial" panose="020B0604020202020204" pitchFamily="34" charset="0"/>
                    <a:sym typeface="Symbol" pitchFamily="84" charset="2"/>
                  </a:rPr>
                  <a:t> = </a:t>
                </a:r>
                <a14:m>
                  <m:oMath xmlns:m="http://schemas.openxmlformats.org/officeDocument/2006/math">
                    <m:sSub>
                      <m:sSubPr>
                        <m:ctrlPr>
                          <a:rPr lang="en-US" sz="1800" i="1" smtClean="0">
                            <a:latin typeface="Cambria Math" panose="02040503050406030204" pitchFamily="18" charset="0"/>
                            <a:cs typeface="Arial" panose="020B0604020202020204" pitchFamily="34" charset="0"/>
                            <a:sym typeface="Symbol" pitchFamily="84" charset="2"/>
                          </a:rPr>
                        </m:ctrlPr>
                      </m:sSubPr>
                      <m:e>
                        <m:r>
                          <a:rPr lang="en-CA" sz="1800" i="1" smtClean="0">
                            <a:latin typeface="Cambria Math" panose="02040503050406030204" pitchFamily="18" charset="0"/>
                            <a:cs typeface="Arial" panose="020B0604020202020204" pitchFamily="34" charset="0"/>
                            <a:sym typeface="Symbol" pitchFamily="84" charset="2"/>
                          </a:rPr>
                          <m:t>1</m:t>
                        </m:r>
                        <m:r>
                          <a:rPr lang="en-US" sz="1800" b="0" i="1" smtClean="0">
                            <a:latin typeface="Cambria Math" panose="02040503050406030204" pitchFamily="18" charset="0"/>
                            <a:cs typeface="Arial" panose="020B0604020202020204" pitchFamily="34" charset="0"/>
                            <a:sym typeface="Symbol" pitchFamily="84" charset="2"/>
                          </a:rPr>
                          <m:t>000</m:t>
                        </m:r>
                      </m:e>
                      <m:sub>
                        <m:r>
                          <a:rPr lang="en-CA" sz="1800" i="1" smtClean="0">
                            <a:latin typeface="Cambria Math" panose="02040503050406030204" pitchFamily="18" charset="0"/>
                            <a:cs typeface="Arial" panose="020B0604020202020204" pitchFamily="34" charset="0"/>
                            <a:sym typeface="Symbol" pitchFamily="84" charset="2"/>
                          </a:rPr>
                          <m:t>2</m:t>
                        </m:r>
                      </m:sub>
                    </m:sSub>
                  </m:oMath>
                </a14:m>
                <a:endParaRPr lang="en-US" sz="1800" i="1" dirty="0">
                  <a:latin typeface="Cambria Math" panose="02040503050406030204" pitchFamily="18" charset="0"/>
                  <a:cs typeface="Arial" panose="020B0604020202020204" pitchFamily="34" charset="0"/>
                  <a:sym typeface="Symbol" pitchFamily="84" charset="2"/>
                </a:endParaRPr>
              </a:p>
              <a:p>
                <a:pPr marL="0" indent="0">
                  <a:buFont typeface="Arial" pitchFamily="34" charset="0"/>
                  <a:buNone/>
                  <a:defRPr/>
                </a:pPr>
                <a:r>
                  <a:rPr lang="en-US" sz="1800" i="1" dirty="0">
                    <a:latin typeface="Cambria Math" panose="02040503050406030204" pitchFamily="18" charset="0"/>
                    <a:cs typeface="Arial" panose="020B0604020202020204" pitchFamily="34" charset="0"/>
                    <a:sym typeface="Symbol" pitchFamily="84" charset="2"/>
                  </a:rPr>
                  <a:t> </a:t>
                </a:r>
                <a14:m>
                  <m:oMath xmlns:m="http://schemas.openxmlformats.org/officeDocument/2006/math">
                    <m:func>
                      <m:funcPr>
                        <m:ctrlPr>
                          <a:rPr lang="en-US" sz="1800" i="1" smtClean="0">
                            <a:latin typeface="Cambria Math" panose="02040503050406030204" pitchFamily="18" charset="0"/>
                            <a:cs typeface="Arial" panose="020B0604020202020204" pitchFamily="34" charset="0"/>
                            <a:sym typeface="Symbol" pitchFamily="84" charset="2"/>
                          </a:rPr>
                        </m:ctrlPr>
                      </m:funcPr>
                      <m:fName>
                        <m:sSub>
                          <m:sSubPr>
                            <m:ctrlPr>
                              <a:rPr lang="en-US" sz="1800" i="1" smtClean="0">
                                <a:latin typeface="Cambria Math" panose="02040503050406030204" pitchFamily="18" charset="0"/>
                                <a:cs typeface="Arial" panose="020B0604020202020204" pitchFamily="34" charset="0"/>
                                <a:sym typeface="Symbol" pitchFamily="84" charset="2"/>
                              </a:rPr>
                            </m:ctrlPr>
                          </m:sSubPr>
                          <m:e>
                            <m:r>
                              <m:rPr>
                                <m:sty m:val="p"/>
                              </m:rPr>
                              <a:rPr lang="en-US" sz="1800" i="0" smtClean="0">
                                <a:latin typeface="Cambria Math" panose="02040503050406030204" pitchFamily="18" charset="0"/>
                                <a:cs typeface="Arial" panose="020B0604020202020204" pitchFamily="34" charset="0"/>
                                <a:sym typeface="Symbol" pitchFamily="84" charset="2"/>
                              </a:rPr>
                              <m:t>log</m:t>
                            </m:r>
                          </m:e>
                          <m:sub>
                            <m:r>
                              <a:rPr lang="en-US" sz="1800" b="0" i="1" smtClean="0">
                                <a:latin typeface="Cambria Math" panose="02040503050406030204" pitchFamily="18" charset="0"/>
                                <a:cs typeface="Arial" panose="020B0604020202020204" pitchFamily="34" charset="0"/>
                                <a:sym typeface="Symbol" pitchFamily="84" charset="2"/>
                              </a:rPr>
                              <m:t>2</m:t>
                            </m:r>
                          </m:sub>
                        </m:sSub>
                      </m:fName>
                      <m:e>
                        <m:r>
                          <a:rPr lang="en-US" sz="1800" b="0" i="1" smtClean="0">
                            <a:latin typeface="Cambria Math" panose="02040503050406030204" pitchFamily="18" charset="0"/>
                            <a:cs typeface="Arial" panose="020B0604020202020204" pitchFamily="34" charset="0"/>
                            <a:sym typeface="Symbol" pitchFamily="84" charset="2"/>
                          </a:rPr>
                          <m:t>8</m:t>
                        </m:r>
                      </m:e>
                    </m:func>
                    <m:r>
                      <a:rPr lang="en-US" sz="1800" b="0" i="1" smtClean="0">
                        <a:latin typeface="Cambria Math" panose="02040503050406030204" pitchFamily="18" charset="0"/>
                        <a:cs typeface="Arial" panose="020B0604020202020204" pitchFamily="34" charset="0"/>
                        <a:sym typeface="Symbol" pitchFamily="84" charset="2"/>
                      </a:rPr>
                      <m:t>=</m:t>
                    </m:r>
                    <m:r>
                      <a:rPr lang="en-CA" sz="1800" b="0" i="1" smtClean="0">
                        <a:latin typeface="Cambria Math" panose="02040503050406030204" pitchFamily="18" charset="0"/>
                        <a:cs typeface="Arial" panose="020B0604020202020204" pitchFamily="34" charset="0"/>
                        <a:sym typeface="Symbol" pitchFamily="84" charset="2"/>
                      </a:rPr>
                      <m:t>3</m:t>
                    </m:r>
                  </m:oMath>
                </a14:m>
                <a:r>
                  <a:rPr lang="en-US" sz="1800" dirty="0">
                    <a:latin typeface="Arial" panose="020B0604020202020204" pitchFamily="34" charset="0"/>
                    <a:cs typeface="Arial" panose="020B0604020202020204" pitchFamily="34" charset="0"/>
                    <a:sym typeface="Symbol" pitchFamily="84" charset="2"/>
                  </a:rPr>
                  <a:t> additions to calculate</a:t>
                </a:r>
              </a:p>
              <a:p>
                <a:pPr marL="0" indent="0">
                  <a:buFont typeface="Arial" pitchFamily="34" charset="0"/>
                  <a:buNone/>
                  <a:defRPr/>
                </a:pPr>
                <a:r>
                  <a:rPr lang="en-US" sz="1800" dirty="0">
                    <a:latin typeface="Arial" panose="020B0604020202020204" pitchFamily="34" charset="0"/>
                    <a:cs typeface="Arial" panose="020B0604020202020204" pitchFamily="34" charset="0"/>
                    <a:sym typeface="Symbol" pitchFamily="84" charset="2"/>
                  </a:rPr>
                  <a:t> </a:t>
                </a:r>
                <a:r>
                  <a:rPr lang="en-US" sz="1800" dirty="0" err="1">
                    <a:latin typeface="Arial" panose="020B0604020202020204" pitchFamily="34" charset="0"/>
                    <a:cs typeface="Arial" panose="020B0604020202020204" pitchFamily="34" charset="0"/>
                    <a:sym typeface="Symbol" pitchFamily="84" charset="2"/>
                  </a:rPr>
                  <a:t>BinRec</a:t>
                </a:r>
                <a:r>
                  <a:rPr lang="en-US" sz="1800" dirty="0">
                    <a:latin typeface="Arial" panose="020B0604020202020204" pitchFamily="34" charset="0"/>
                    <a:cs typeface="Arial" panose="020B0604020202020204" pitchFamily="34" charset="0"/>
                    <a:sym typeface="Symbol" pitchFamily="84" charset="2"/>
                  </a:rPr>
                  <a:t>(8) </a:t>
                </a:r>
              </a:p>
            </p:txBody>
          </p:sp>
        </mc:Choice>
        <mc:Fallback xmlns="">
          <p:sp>
            <p:nvSpPr>
              <p:cNvPr id="9" name="Rectangle 3">
                <a:extLst>
                  <a:ext uri="{FF2B5EF4-FFF2-40B4-BE49-F238E27FC236}">
                    <a16:creationId xmlns:a16="http://schemas.microsoft.com/office/drawing/2014/main" id="{293A45F8-BB7C-48CD-ADB6-046B00AEBA5A}"/>
                  </a:ext>
                </a:extLst>
              </p:cNvPr>
              <p:cNvSpPr txBox="1">
                <a:spLocks noRot="1" noChangeAspect="1" noMove="1" noResize="1" noEditPoints="1" noAdjustHandles="1" noChangeArrowheads="1" noChangeShapeType="1" noTextEdit="1"/>
              </p:cNvSpPr>
              <p:nvPr/>
            </p:nvSpPr>
            <p:spPr>
              <a:xfrm>
                <a:off x="405780" y="1011106"/>
                <a:ext cx="4032448" cy="5618294"/>
              </a:xfrm>
              <a:prstGeom prst="rect">
                <a:avLst/>
              </a:prstGeom>
              <a:blipFill>
                <a:blip r:embed="rId7"/>
                <a:stretch>
                  <a:fillRect l="-1362"/>
                </a:stretch>
              </a:blipFill>
            </p:spPr>
            <p:txBody>
              <a:bodyPr/>
              <a:lstStyle/>
              <a:p>
                <a:r>
                  <a:rPr lang="en-CA">
                    <a:noFill/>
                  </a:rPr>
                  <a:t> </a:t>
                </a:r>
              </a:p>
            </p:txBody>
          </p:sp>
        </mc:Fallback>
      </mc:AlternateContent>
      <p:pic>
        <p:nvPicPr>
          <p:cNvPr id="3" name="Audio 2">
            <a:hlinkClick r:id="" action="ppaction://media"/>
            <a:extLst>
              <a:ext uri="{FF2B5EF4-FFF2-40B4-BE49-F238E27FC236}">
                <a16:creationId xmlns:a16="http://schemas.microsoft.com/office/drawing/2014/main" id="{709D2DB1-A0A4-5546-9F06-264DB1ADED0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0125"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5484">
        <p:fade/>
      </p:transition>
    </mc:Choice>
    <mc:Fallback>
      <p:transition spd="med" advTm="254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1125860" y="245270"/>
            <a:ext cx="8305800" cy="685800"/>
          </a:xfrm>
        </p:spPr>
        <p:txBody>
          <a:bodyPr/>
          <a:lstStyle/>
          <a:p>
            <a:pPr>
              <a:defRPr/>
            </a:pPr>
            <a:r>
              <a:rPr lang="en-US" dirty="0"/>
              <a:t>Example: Recursive Evaluation of </a:t>
            </a:r>
            <a:r>
              <a:rPr lang="en-US" i="1" dirty="0"/>
              <a:t>n</a:t>
            </a:r>
            <a:r>
              <a:rPr lang="en-US" dirty="0"/>
              <a:t>!</a:t>
            </a:r>
          </a:p>
        </p:txBody>
      </p:sp>
      <p:sp>
        <p:nvSpPr>
          <p:cNvPr id="352259" name="Rectangle 3"/>
          <p:cNvSpPr>
            <a:spLocks noGrp="1" noChangeArrowheads="1"/>
          </p:cNvSpPr>
          <p:nvPr>
            <p:ph type="body" sz="half" idx="1"/>
          </p:nvPr>
        </p:nvSpPr>
        <p:spPr>
          <a:xfrm>
            <a:off x="909836" y="1196752"/>
            <a:ext cx="10099848" cy="5472608"/>
          </a:xfrm>
        </p:spPr>
        <p:txBody>
          <a:bodyPr>
            <a:noAutofit/>
          </a:bodyPr>
          <a:lstStyle/>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Non-recursive definition:</a:t>
            </a:r>
            <a:r>
              <a:rPr lang="en-US" sz="2000" i="1" dirty="0">
                <a:latin typeface="Arial" panose="020B0604020202020204" pitchFamily="34" charset="0"/>
                <a:cs typeface="Arial" panose="020B0604020202020204" pitchFamily="34" charset="0"/>
              </a:rPr>
              <a:t> n </a:t>
            </a:r>
            <a:r>
              <a:rPr lang="en-US" sz="2000" dirty="0">
                <a:latin typeface="Arial" panose="020B0604020202020204" pitchFamily="34" charset="0"/>
                <a:cs typeface="Arial" panose="020B0604020202020204" pitchFamily="34" charset="0"/>
              </a:rPr>
              <a:t>! = 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2 </a:t>
            </a:r>
            <a:r>
              <a:rPr lang="en-US" sz="2000" b="0" dirty="0">
                <a:latin typeface="Arial" panose="020B0604020202020204" pitchFamily="34" charset="0"/>
                <a:cs typeface="Arial" panose="020B0604020202020204" pitchFamily="34" charset="0"/>
                <a:sym typeface="Symbol" pitchFamily="84" charset="2"/>
              </a:rPr>
              <a:t></a:t>
            </a:r>
            <a:r>
              <a:rPr lang="en-US" sz="2000" i="1" dirty="0">
                <a:latin typeface="Arial" panose="020B0604020202020204" pitchFamily="34" charset="0"/>
                <a:cs typeface="Arial" panose="020B0604020202020204" pitchFamily="34" charset="0"/>
              </a:rPr>
              <a:t> …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for </a:t>
            </a:r>
            <a:r>
              <a:rPr lang="en-US" sz="2000" i="1" dirty="0">
                <a:latin typeface="Arial" panose="020B0604020202020204" pitchFamily="34" charset="0"/>
                <a:cs typeface="Arial" panose="020B0604020202020204" pitchFamily="34" charset="0"/>
              </a:rPr>
              <a:t>n ≥ </a:t>
            </a:r>
            <a:r>
              <a:rPr lang="en-US" sz="2000" dirty="0">
                <a:latin typeface="Arial" panose="020B0604020202020204" pitchFamily="34" charset="0"/>
                <a:cs typeface="Arial" panose="020B0604020202020204" pitchFamily="34" charset="0"/>
              </a:rPr>
              <a:t>1  and  0! = 1</a:t>
            </a:r>
            <a:endParaRPr lang="en-US" sz="2000" u="sng" dirty="0">
              <a:latin typeface="Arial" panose="020B0604020202020204" pitchFamily="34" charset="0"/>
              <a:cs typeface="Arial" panose="020B0604020202020204" pitchFamily="34" charset="0"/>
            </a:endParaRP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Recursive definition of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F</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F</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for </a:t>
            </a:r>
            <a:r>
              <a:rPr lang="en-US" sz="2000" i="1" dirty="0">
                <a:latin typeface="Arial" panose="020B0604020202020204" pitchFamily="34" charset="0"/>
                <a:cs typeface="Arial" panose="020B0604020202020204" pitchFamily="34" charset="0"/>
              </a:rPr>
              <a:t>n ≥ </a:t>
            </a:r>
            <a:r>
              <a:rPr lang="en-US" sz="2000" dirty="0">
                <a:latin typeface="Arial" panose="020B0604020202020204" pitchFamily="34" charset="0"/>
                <a:cs typeface="Arial" panose="020B0604020202020204" pitchFamily="34" charset="0"/>
              </a:rPr>
              <a:t>1  and  F(0) = 1</a:t>
            </a:r>
          </a:p>
          <a:p>
            <a:pPr lvl="1">
              <a:lnSpc>
                <a:spcPct val="80000"/>
              </a:lnSpc>
              <a:buFontTx/>
              <a:buNone/>
              <a:defRPr/>
            </a:pPr>
            <a:endParaRPr lang="en-US" dirty="0">
              <a:latin typeface="Arial" panose="020B0604020202020204" pitchFamily="34" charset="0"/>
              <a:cs typeface="Arial" panose="020B0604020202020204" pitchFamily="34" charset="0"/>
            </a:endParaRP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F(4) </a:t>
            </a:r>
          </a:p>
          <a:p>
            <a:pPr>
              <a:lnSpc>
                <a:spcPct val="80000"/>
              </a:lnSpc>
              <a:buFont typeface="Monotype Sorts" pitchFamily="2" charset="2"/>
              <a:buNone/>
              <a:defRPr/>
            </a:pPr>
            <a:r>
              <a:rPr lang="en-US" sz="2000" dirty="0"/>
              <a:t>   </a:t>
            </a:r>
            <a:r>
              <a:rPr lang="en-US" sz="2000" dirty="0">
                <a:solidFill>
                  <a:srgbClr val="FFC000"/>
                </a:solidFill>
              </a:rPr>
              <a:t>24</a:t>
            </a:r>
            <a:r>
              <a:rPr lang="en-US" sz="2000" dirty="0"/>
              <a:t>          4</a:t>
            </a:r>
            <a:r>
              <a:rPr lang="en-US" sz="2000" dirty="0">
                <a:latin typeface="Arial" panose="020B0604020202020204" pitchFamily="34" charset="0"/>
                <a:cs typeface="Arial" panose="020B0604020202020204" pitchFamily="34" charset="0"/>
                <a:sym typeface="Symbol" pitchFamily="84" charset="2"/>
              </a:rPr>
              <a:t>  F(3)</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sym typeface="Symbol" pitchFamily="84" charset="2"/>
              </a:rPr>
              <a:t>                       </a:t>
            </a:r>
            <a:r>
              <a:rPr lang="en-US" sz="2000" dirty="0">
                <a:solidFill>
                  <a:srgbClr val="FFC000"/>
                </a:solidFill>
                <a:latin typeface="Arial" panose="020B0604020202020204" pitchFamily="34" charset="0"/>
                <a:cs typeface="Arial" panose="020B0604020202020204" pitchFamily="34" charset="0"/>
                <a:sym typeface="Symbol" pitchFamily="84" charset="2"/>
              </a:rPr>
              <a:t>6</a:t>
            </a:r>
            <a:r>
              <a:rPr lang="en-US" sz="2000" dirty="0">
                <a:latin typeface="Arial" panose="020B0604020202020204" pitchFamily="34" charset="0"/>
                <a:cs typeface="Arial" panose="020B0604020202020204" pitchFamily="34" charset="0"/>
                <a:sym typeface="Symbol" pitchFamily="84" charset="2"/>
              </a:rPr>
              <a:t>           3  F(2)</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sym typeface="Symbol" pitchFamily="84" charset="2"/>
              </a:rPr>
              <a:t>                                             </a:t>
            </a:r>
            <a:r>
              <a:rPr lang="en-US" sz="2000" dirty="0">
                <a:solidFill>
                  <a:srgbClr val="FFC000"/>
                </a:solidFill>
                <a:latin typeface="Arial" panose="020B0604020202020204" pitchFamily="34" charset="0"/>
                <a:cs typeface="Arial" panose="020B0604020202020204" pitchFamily="34" charset="0"/>
                <a:sym typeface="Symbol" pitchFamily="84" charset="2"/>
              </a:rPr>
              <a:t>2 </a:t>
            </a:r>
            <a:r>
              <a:rPr lang="en-US" sz="2000" dirty="0">
                <a:latin typeface="Arial" panose="020B0604020202020204" pitchFamily="34" charset="0"/>
                <a:cs typeface="Arial" panose="020B0604020202020204" pitchFamily="34" charset="0"/>
                <a:sym typeface="Symbol" pitchFamily="84" charset="2"/>
              </a:rPr>
              <a:t>          2  F(1)        </a:t>
            </a:r>
            <a:endParaRPr lang="en-US" sz="2000" dirty="0"/>
          </a:p>
          <a:p>
            <a:pPr>
              <a:lnSpc>
                <a:spcPct val="80000"/>
              </a:lnSpc>
              <a:buFont typeface="Monotype Sorts" pitchFamily="2" charset="2"/>
              <a:buNone/>
              <a:defRPr/>
            </a:pPr>
            <a:r>
              <a:rPr lang="en-US" sz="2000" dirty="0"/>
              <a:t>                                                                 </a:t>
            </a:r>
            <a:r>
              <a:rPr lang="en-US" sz="2000" dirty="0">
                <a:solidFill>
                  <a:srgbClr val="FFC000"/>
                </a:solidFill>
              </a:rPr>
              <a:t>1</a:t>
            </a:r>
            <a:r>
              <a:rPr lang="en-US" sz="2000" dirty="0"/>
              <a:t>           1</a:t>
            </a:r>
            <a:r>
              <a:rPr lang="en-US" sz="2000" dirty="0">
                <a:latin typeface="Arial" panose="020B0604020202020204" pitchFamily="34" charset="0"/>
                <a:cs typeface="Arial" panose="020B0604020202020204" pitchFamily="34" charset="0"/>
                <a:sym typeface="Symbol" pitchFamily="84" charset="2"/>
              </a:rPr>
              <a:t>  F(0)</a:t>
            </a:r>
            <a:endParaRPr lang="en-US" sz="2000" dirty="0"/>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Input:   n                                                                        </a:t>
            </a:r>
            <a:r>
              <a:rPr lang="en-US" sz="2000" dirty="0">
                <a:solidFill>
                  <a:srgbClr val="FFC000"/>
                </a:solidFill>
                <a:latin typeface="Arial" panose="020B0604020202020204" pitchFamily="34" charset="0"/>
                <a:cs typeface="Arial" panose="020B0604020202020204" pitchFamily="34" charset="0"/>
              </a:rPr>
              <a:t>1</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Basic operation: multiplication                                                         </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Worst, average, best cases: No</a:t>
            </a:r>
          </a:p>
        </p:txBody>
      </p:sp>
      <p:pic>
        <p:nvPicPr>
          <p:cNvPr id="74756" name="Picture 4" descr="2_4a"/>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7678588" y="2371725"/>
            <a:ext cx="4249738" cy="2114550"/>
          </a:xfrm>
          <a:solidFill>
            <a:schemeClr val="tx1"/>
          </a:solidFill>
        </p:spPr>
      </p:pic>
      <p:sp>
        <p:nvSpPr>
          <p:cNvPr id="2" name="Arrow: Curved Down 1">
            <a:extLst>
              <a:ext uri="{FF2B5EF4-FFF2-40B4-BE49-F238E27FC236}">
                <a16:creationId xmlns:a16="http://schemas.microsoft.com/office/drawing/2014/main" id="{D31BD6BB-DBD0-48F5-8507-BABFB6C6B2D2}"/>
              </a:ext>
            </a:extLst>
          </p:cNvPr>
          <p:cNvSpPr/>
          <p:nvPr/>
        </p:nvSpPr>
        <p:spPr>
          <a:xfrm rot="1499001">
            <a:off x="1418141" y="2440026"/>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7" name="Arrow: Curved Down 6">
            <a:extLst>
              <a:ext uri="{FF2B5EF4-FFF2-40B4-BE49-F238E27FC236}">
                <a16:creationId xmlns:a16="http://schemas.microsoft.com/office/drawing/2014/main" id="{B7882175-1EB4-431B-9D87-D62A8333622C}"/>
              </a:ext>
            </a:extLst>
          </p:cNvPr>
          <p:cNvSpPr/>
          <p:nvPr/>
        </p:nvSpPr>
        <p:spPr>
          <a:xfrm rot="1499001">
            <a:off x="2853737" y="2894253"/>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8" name="Arrow: Curved Down 7">
            <a:extLst>
              <a:ext uri="{FF2B5EF4-FFF2-40B4-BE49-F238E27FC236}">
                <a16:creationId xmlns:a16="http://schemas.microsoft.com/office/drawing/2014/main" id="{B51284AF-1B59-4183-A12F-2B3DB4AC3EC9}"/>
              </a:ext>
            </a:extLst>
          </p:cNvPr>
          <p:cNvSpPr/>
          <p:nvPr/>
        </p:nvSpPr>
        <p:spPr>
          <a:xfrm rot="1499001">
            <a:off x="4332184" y="3388789"/>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9" name="Arrow: Curved Down 8">
            <a:extLst>
              <a:ext uri="{FF2B5EF4-FFF2-40B4-BE49-F238E27FC236}">
                <a16:creationId xmlns:a16="http://schemas.microsoft.com/office/drawing/2014/main" id="{4586DFC7-21AE-4EB8-A635-EED895F159A2}"/>
              </a:ext>
            </a:extLst>
          </p:cNvPr>
          <p:cNvSpPr/>
          <p:nvPr/>
        </p:nvSpPr>
        <p:spPr>
          <a:xfrm rot="1499001">
            <a:off x="5782228" y="3830356"/>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3" name="Arrow: Curved Left 2">
            <a:extLst>
              <a:ext uri="{FF2B5EF4-FFF2-40B4-BE49-F238E27FC236}">
                <a16:creationId xmlns:a16="http://schemas.microsoft.com/office/drawing/2014/main" id="{44BED41E-C593-4DB2-9FAA-5E73014A0202}"/>
              </a:ext>
            </a:extLst>
          </p:cNvPr>
          <p:cNvSpPr/>
          <p:nvPr/>
        </p:nvSpPr>
        <p:spPr>
          <a:xfrm>
            <a:off x="7462564" y="4616802"/>
            <a:ext cx="288032" cy="432048"/>
          </a:xfrm>
          <a:prstGeom prst="curvedLeftArrow">
            <a:avLst/>
          </a:prstGeom>
          <a:solidFill>
            <a:srgbClr val="FFC000"/>
          </a:solidFill>
          <a:ln>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4" name="Arrow: Curved Left 13">
            <a:extLst>
              <a:ext uri="{FF2B5EF4-FFF2-40B4-BE49-F238E27FC236}">
                <a16:creationId xmlns:a16="http://schemas.microsoft.com/office/drawing/2014/main" id="{BC806809-F30D-4D13-BD8C-74D21EC973CF}"/>
              </a:ext>
            </a:extLst>
          </p:cNvPr>
          <p:cNvSpPr/>
          <p:nvPr/>
        </p:nvSpPr>
        <p:spPr>
          <a:xfrm rot="5400000">
            <a:off x="1734835" y="2957368"/>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5" name="Arrow: Curved Left 14">
            <a:extLst>
              <a:ext uri="{FF2B5EF4-FFF2-40B4-BE49-F238E27FC236}">
                <a16:creationId xmlns:a16="http://schemas.microsoft.com/office/drawing/2014/main" id="{1318D083-6EAD-4052-A34B-2123119166B1}"/>
              </a:ext>
            </a:extLst>
          </p:cNvPr>
          <p:cNvSpPr/>
          <p:nvPr/>
        </p:nvSpPr>
        <p:spPr>
          <a:xfrm rot="5400000">
            <a:off x="3163219" y="3407017"/>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6" name="Arrow: Curved Left 15">
            <a:extLst>
              <a:ext uri="{FF2B5EF4-FFF2-40B4-BE49-F238E27FC236}">
                <a16:creationId xmlns:a16="http://schemas.microsoft.com/office/drawing/2014/main" id="{50F5DC0B-FD59-462A-B352-AC26DDA4A672}"/>
              </a:ext>
            </a:extLst>
          </p:cNvPr>
          <p:cNvSpPr/>
          <p:nvPr/>
        </p:nvSpPr>
        <p:spPr>
          <a:xfrm rot="5400000">
            <a:off x="4643948" y="3915430"/>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8" name="Arrow: Curved Left 17">
            <a:extLst>
              <a:ext uri="{FF2B5EF4-FFF2-40B4-BE49-F238E27FC236}">
                <a16:creationId xmlns:a16="http://schemas.microsoft.com/office/drawing/2014/main" id="{9576782B-DD3D-476A-A4AB-0D6E02B59D4D}"/>
              </a:ext>
            </a:extLst>
          </p:cNvPr>
          <p:cNvSpPr/>
          <p:nvPr/>
        </p:nvSpPr>
        <p:spPr>
          <a:xfrm rot="5400000">
            <a:off x="6091710" y="4347478"/>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pic>
        <p:nvPicPr>
          <p:cNvPr id="4" name="Audio 3">
            <a:hlinkClick r:id="" action="ppaction://media"/>
            <a:extLst>
              <a:ext uri="{FF2B5EF4-FFF2-40B4-BE49-F238E27FC236}">
                <a16:creationId xmlns:a16="http://schemas.microsoft.com/office/drawing/2014/main" id="{0389AE85-AB7F-0842-85A3-7B223F33DA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537081856"/>
      </p:ext>
    </p:extLst>
  </p:cSld>
  <p:clrMapOvr>
    <a:masterClrMapping/>
  </p:clrMapOvr>
  <mc:AlternateContent xmlns:mc="http://schemas.openxmlformats.org/markup-compatibility/2006">
    <mc:Choice xmlns:p14="http://schemas.microsoft.com/office/powerpoint/2010/main" Requires="p14">
      <p:transition spd="med" p14:dur="700" advTm="56635">
        <p:fade/>
      </p:transition>
    </mc:Choice>
    <mc:Fallback>
      <p:transition spd="med" advTm="566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mc:AlternateContent xmlns:mc="http://schemas.openxmlformats.org/markup-compatibility/2006" xmlns:a14="http://schemas.microsoft.com/office/drawing/2010/main">
        <mc:Choice Requires="a14">
          <p:sp>
            <p:nvSpPr>
              <p:cNvPr id="309251" name="Rectangle 3"/>
              <p:cNvSpPr>
                <a:spLocks noGrp="1" noChangeArrowheads="1"/>
              </p:cNvSpPr>
              <p:nvPr>
                <p:ph idx="1"/>
              </p:nvPr>
            </p:nvSpPr>
            <p:spPr>
              <a:xfrm>
                <a:off x="621804" y="1124744"/>
                <a:ext cx="10945216" cy="5472608"/>
              </a:xfrm>
            </p:spPr>
            <p:txBody>
              <a:bodyPr>
                <a:normAutofit/>
              </a:bodyPr>
              <a:lstStyle/>
              <a:p>
                <a:pPr marL="0" indent="0">
                  <a:buNone/>
                </a:pPr>
                <a:r>
                  <a:rPr lang="en-US" dirty="0">
                    <a:latin typeface="Arial" panose="020B0604020202020204" pitchFamily="34" charset="0"/>
                    <a:cs typeface="Arial" panose="020B0604020202020204" pitchFamily="34" charset="0"/>
                  </a:rPr>
                  <a:t>In-class exercise:</a:t>
                </a:r>
              </a:p>
              <a:p>
                <a:pPr marL="0" indent="0">
                  <a:buNone/>
                </a:pPr>
                <a:r>
                  <a:rPr lang="pt-BR" dirty="0">
                    <a:latin typeface="Arial" panose="020B0604020202020204" pitchFamily="34" charset="0"/>
                    <a:cs typeface="Arial" panose="020B0604020202020204" pitchFamily="34" charset="0"/>
                  </a:rPr>
                  <a:t>Solve the following recurrence for n = </a:t>
                </a:r>
                <a14:m>
                  <m:oMath xmlns:m="http://schemas.openxmlformats.org/officeDocument/2006/math">
                    <m:sSup>
                      <m:sSupPr>
                        <m:ctrlPr>
                          <a:rPr lang="pt-BR" i="1" smtClean="0">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𝑘</m:t>
                        </m:r>
                      </m:sup>
                    </m:sSup>
                  </m:oMath>
                </a14:m>
                <a:r>
                  <a:rPr lang="pt-BR" dirty="0">
                    <a:latin typeface="Arial" panose="020B0604020202020204" pitchFamily="34" charset="0"/>
                    <a:cs typeface="Arial" panose="020B0604020202020204" pitchFamily="34" charset="0"/>
                  </a:rPr>
                  <a:t>, subject to the initial condition. Determine the efficiency class of the solution.</a:t>
                </a:r>
              </a:p>
              <a:p>
                <a:pPr marL="0" indent="0">
                  <a:buNone/>
                </a:pPr>
                <a:r>
                  <a:rPr lang="pt-BR" dirty="0">
                    <a:latin typeface="Arial" panose="020B0604020202020204" pitchFamily="34" charset="0"/>
                    <a:cs typeface="Arial" panose="020B0604020202020204" pitchFamily="34" charset="0"/>
                  </a:rPr>
                  <a:t>   x(n) = x(n/2) + 3   for n &gt; 0</a:t>
                </a:r>
              </a:p>
              <a:p>
                <a:pPr marL="0" indent="0">
                  <a:buNone/>
                </a:pPr>
                <a:r>
                  <a:rPr lang="pt-BR" dirty="0">
                    <a:latin typeface="Arial" panose="020B0604020202020204" pitchFamily="34" charset="0"/>
                    <a:cs typeface="Arial" panose="020B0604020202020204" pitchFamily="34" charset="0"/>
                  </a:rPr>
                  <a:t>   x(1) = 0</a:t>
                </a:r>
                <a:endParaRPr lang="en-CA" dirty="0">
                  <a:latin typeface="Arial" panose="020B0604020202020204" pitchFamily="34" charset="0"/>
                  <a:cs typeface="Arial" panose="020B0604020202020204" pitchFamily="34" charset="0"/>
                </a:endParaRPr>
              </a:p>
            </p:txBody>
          </p:sp>
        </mc:Choice>
        <mc:Fallback xmlns="">
          <p:sp>
            <p:nvSpPr>
              <p:cNvPr id="309251" name="Rectangle 3"/>
              <p:cNvSpPr>
                <a:spLocks noGrp="1" noRot="1" noChangeAspect="1" noMove="1" noResize="1" noEditPoints="1" noAdjustHandles="1" noChangeArrowheads="1" noChangeShapeType="1" noTextEdit="1"/>
              </p:cNvSpPr>
              <p:nvPr>
                <p:ph idx="1"/>
              </p:nvPr>
            </p:nvSpPr>
            <p:spPr>
              <a:xfrm>
                <a:off x="621804" y="1124744"/>
                <a:ext cx="10945216" cy="5472608"/>
              </a:xfrm>
              <a:blipFill>
                <a:blip r:embed="rId5"/>
                <a:stretch>
                  <a:fillRect l="-836" t="-1449"/>
                </a:stretch>
              </a:blipFill>
            </p:spPr>
            <p:txBody>
              <a:bodyPr/>
              <a:lstStyle/>
              <a:p>
                <a:r>
                  <a:rPr lang="en-CA">
                    <a:noFill/>
                  </a:rPr>
                  <a:t> </a:t>
                </a:r>
              </a:p>
            </p:txBody>
          </p:sp>
        </mc:Fallback>
      </mc:AlternateContent>
      <p:pic>
        <p:nvPicPr>
          <p:cNvPr id="2" name="Audio 1">
            <a:hlinkClick r:id="" action="ppaction://media"/>
            <a:extLst>
              <a:ext uri="{FF2B5EF4-FFF2-40B4-BE49-F238E27FC236}">
                <a16:creationId xmlns:a16="http://schemas.microsoft.com/office/drawing/2014/main" id="{0614D812-D81E-5E46-8110-14BE0173AA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791943638"/>
      </p:ext>
    </p:extLst>
  </p:cSld>
  <p:clrMapOvr>
    <a:masterClrMapping/>
  </p:clrMapOvr>
  <mc:AlternateContent xmlns:mc="http://schemas.openxmlformats.org/markup-compatibility/2006">
    <mc:Choice xmlns:p14="http://schemas.microsoft.com/office/powerpoint/2010/main" Requires="p14">
      <p:transition spd="med" p14:dur="700" advTm="10588">
        <p:fade/>
      </p:transition>
    </mc:Choice>
    <mc:Fallback>
      <p:transition spd="med" advTm="105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Methods of Backward Substitution</a:t>
            </a:r>
          </a:p>
        </p:txBody>
      </p:sp>
      <mc:AlternateContent xmlns:mc="http://schemas.openxmlformats.org/markup-compatibility/2006" xmlns:a14="http://schemas.microsoft.com/office/drawing/2010/main">
        <mc:Choice Requires="a14">
          <p:sp>
            <p:nvSpPr>
              <p:cNvPr id="309251" name="Rectangle 3"/>
              <p:cNvSpPr>
                <a:spLocks noGrp="1" noChangeArrowheads="1"/>
              </p:cNvSpPr>
              <p:nvPr>
                <p:ph idx="1"/>
              </p:nvPr>
            </p:nvSpPr>
            <p:spPr>
              <a:xfrm>
                <a:off x="621804" y="1124744"/>
                <a:ext cx="10945216" cy="5472608"/>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Solution to in-class exercise</a:t>
                </a:r>
              </a:p>
              <a:p>
                <a:pPr marL="0" indent="0">
                  <a:buNone/>
                </a:pPr>
                <a:r>
                  <a:rPr lang="pt-BR" dirty="0">
                    <a:latin typeface="Arial" panose="020B0604020202020204" pitchFamily="34" charset="0"/>
                    <a:cs typeface="Arial" panose="020B0604020202020204" pitchFamily="34" charset="0"/>
                  </a:rPr>
                  <a:t>   x(n) = x(n/2) + 3            (sub. n = </a:t>
                </a:r>
                <a14:m>
                  <m:oMath xmlns:m="http://schemas.openxmlformats.org/officeDocument/2006/math">
                    <m:sSup>
                      <m:sSupPr>
                        <m:ctrlPr>
                          <a:rPr lang="pt-BR" i="1" smtClean="0">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𝑘</m:t>
                        </m:r>
                      </m:sup>
                    </m:sSup>
                    <m:r>
                      <a:rPr lang="en-CA" b="0" i="1" smtClean="0">
                        <a:latin typeface="Cambria Math" panose="02040503050406030204" pitchFamily="18" charset="0"/>
                        <a:cs typeface="Arial" panose="020B0604020202020204" pitchFamily="34" charset="0"/>
                      </a:rPr>
                      <m:t>)</m:t>
                    </m:r>
                  </m:oMath>
                </a14:m>
                <a:r>
                  <a:rPr lang="pt-BR" dirty="0">
                    <a:latin typeface="Arial" panose="020B0604020202020204" pitchFamily="34" charset="0"/>
                    <a:cs typeface="Arial" panose="020B0604020202020204" pitchFamily="34" charset="0"/>
                  </a:rPr>
                  <a:t> </a:t>
                </a:r>
              </a:p>
              <a:p>
                <a:pPr marL="0" indent="0">
                  <a:buNone/>
                </a:pPr>
                <a:r>
                  <a:rPr lang="pt-BR" dirty="0">
                    <a:latin typeface="Arial" panose="020B0604020202020204" pitchFamily="34" charset="0"/>
                    <a:cs typeface="Arial" panose="020B0604020202020204" pitchFamily="34" charset="0"/>
                  </a:rPr>
                  <a:t>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sup>
                    </m:sSup>
                  </m:oMath>
                </a14:m>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b="0" i="1" smtClean="0">
                            <a:latin typeface="Cambria Math" panose="02040503050406030204" pitchFamily="18" charset="0"/>
                            <a:cs typeface="Arial" panose="020B0604020202020204" pitchFamily="34" charset="0"/>
                          </a:rPr>
                          <m:t>−1</m:t>
                        </m:r>
                      </m:sup>
                    </m:sSup>
                    <m:r>
                      <a:rPr lang="en-CA" b="0" i="1" smtClean="0">
                        <a:latin typeface="Cambria Math" panose="02040503050406030204" pitchFamily="18" charset="0"/>
                        <a:cs typeface="Arial" panose="020B0604020202020204" pitchFamily="34" charset="0"/>
                      </a:rPr>
                      <m:t>)+3</m:t>
                    </m:r>
                  </m:oMath>
                </a14:m>
                <a:r>
                  <a:rPr lang="pt-BR" dirty="0">
                    <a:latin typeface="Arial" panose="020B0604020202020204" pitchFamily="34" charset="0"/>
                    <a:cs typeface="Arial" panose="020B0604020202020204" pitchFamily="34" charset="0"/>
                  </a:rPr>
                  <a:t>             (sub.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b="0" i="1" smtClean="0">
                            <a:latin typeface="Cambria Math" panose="02040503050406030204" pitchFamily="18" charset="0"/>
                            <a:cs typeface="Arial" panose="020B0604020202020204" pitchFamily="34" charset="0"/>
                          </a:rPr>
                          <m:t>−1</m:t>
                        </m:r>
                      </m:sup>
                    </m:sSup>
                  </m:oMath>
                </a14:m>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b="0" i="1" smtClean="0">
                            <a:latin typeface="Cambria Math" panose="02040503050406030204" pitchFamily="18" charset="0"/>
                            <a:cs typeface="Arial" panose="020B0604020202020204" pitchFamily="34" charset="0"/>
                          </a:rPr>
                          <m:t>−2</m:t>
                        </m:r>
                      </m:sup>
                    </m:sSup>
                  </m:oMath>
                </a14:m>
                <a:r>
                  <a:rPr lang="pt-BR" dirty="0">
                    <a:latin typeface="Arial" panose="020B0604020202020204" pitchFamily="34" charset="0"/>
                    <a:cs typeface="Arial" panose="020B0604020202020204" pitchFamily="34" charset="0"/>
                  </a:rPr>
                  <a:t>) + 3)</a:t>
                </a:r>
              </a:p>
              <a:p>
                <a:pPr marL="0" indent="0">
                  <a:buNone/>
                </a:pPr>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−2</m:t>
                        </m:r>
                      </m:sup>
                    </m:sSup>
                  </m:oMath>
                </a14:m>
                <a:r>
                  <a:rPr lang="pt-BR" dirty="0">
                    <a:latin typeface="Arial" panose="020B0604020202020204" pitchFamily="34" charset="0"/>
                    <a:cs typeface="Arial" panose="020B0604020202020204" pitchFamily="34" charset="0"/>
                  </a:rPr>
                  <a:t>) + 3] + 3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−2</m:t>
                        </m:r>
                      </m:sup>
                    </m:sSup>
                  </m:oMath>
                </a14:m>
                <a:r>
                  <a:rPr lang="pt-BR" dirty="0">
                    <a:latin typeface="Arial" panose="020B0604020202020204" pitchFamily="34" charset="0"/>
                    <a:cs typeface="Arial" panose="020B0604020202020204" pitchFamily="34" charset="0"/>
                  </a:rPr>
                  <a:t>) + 6     (sub.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−2</m:t>
                        </m:r>
                      </m:sup>
                    </m:sSup>
                  </m:oMath>
                </a14:m>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−3</m:t>
                        </m:r>
                      </m:sup>
                    </m:sSup>
                  </m:oMath>
                </a14:m>
                <a:r>
                  <a:rPr lang="pt-BR" dirty="0">
                    <a:latin typeface="Arial" panose="020B0604020202020204" pitchFamily="34" charset="0"/>
                    <a:cs typeface="Arial" panose="020B0604020202020204" pitchFamily="34" charset="0"/>
                  </a:rPr>
                  <a:t>) + 3)</a:t>
                </a:r>
              </a:p>
              <a:p>
                <a:pPr marL="0" indent="0">
                  <a:buNone/>
                </a:pPr>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−3</m:t>
                        </m:r>
                      </m:sup>
                    </m:sSup>
                  </m:oMath>
                </a14:m>
                <a:r>
                  <a:rPr lang="pt-BR" dirty="0">
                    <a:latin typeface="Arial" panose="020B0604020202020204" pitchFamily="34" charset="0"/>
                    <a:cs typeface="Arial" panose="020B0604020202020204" pitchFamily="34" charset="0"/>
                  </a:rPr>
                  <a:t>) + 3] + 6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−3</m:t>
                        </m:r>
                      </m:sup>
                    </m:sSup>
                  </m:oMath>
                </a14:m>
                <a:r>
                  <a:rPr lang="pt-BR" dirty="0">
                    <a:latin typeface="Arial" panose="020B0604020202020204" pitchFamily="34" charset="0"/>
                    <a:cs typeface="Arial" panose="020B0604020202020204" pitchFamily="34" charset="0"/>
                  </a:rPr>
                  <a:t>) + 9</a:t>
                </a:r>
              </a:p>
              <a:p>
                <a:pPr marL="0" indent="0">
                  <a:buNone/>
                </a:pPr>
                <a:r>
                  <a:rPr lang="pt-BR" dirty="0">
                    <a:latin typeface="Arial" panose="020B0604020202020204" pitchFamily="34" charset="0"/>
                    <a:cs typeface="Arial" panose="020B0604020202020204" pitchFamily="34" charset="0"/>
                  </a:rPr>
                  <a:t>          ...</a:t>
                </a:r>
              </a:p>
              <a:p>
                <a:pPr marL="0" indent="0">
                  <a:buNone/>
                </a:pPr>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i="1">
                            <a:latin typeface="Cambria Math" panose="02040503050406030204" pitchFamily="18" charset="0"/>
                            <a:cs typeface="Arial" panose="020B0604020202020204" pitchFamily="34" charset="0"/>
                          </a:rPr>
                          <m:t>−</m:t>
                        </m:r>
                        <m:r>
                          <a:rPr lang="en-CA" b="0" i="1" smtClean="0">
                            <a:latin typeface="Cambria Math" panose="02040503050406030204" pitchFamily="18" charset="0"/>
                            <a:cs typeface="Arial" panose="020B0604020202020204" pitchFamily="34" charset="0"/>
                          </a:rPr>
                          <m:t>𝑖</m:t>
                        </m:r>
                      </m:sup>
                    </m:sSup>
                  </m:oMath>
                </a14:m>
                <a:r>
                  <a:rPr lang="pt-BR" dirty="0">
                    <a:latin typeface="Arial" panose="020B0604020202020204" pitchFamily="34" charset="0"/>
                    <a:cs typeface="Arial" panose="020B0604020202020204" pitchFamily="34" charset="0"/>
                  </a:rPr>
                  <a:t>) + 3i        (sub. i = k)</a:t>
                </a:r>
              </a:p>
              <a:p>
                <a:pPr marL="0" indent="0">
                  <a:buNone/>
                </a:pPr>
                <a:r>
                  <a:rPr lang="pt-BR" dirty="0">
                    <a:latin typeface="Arial" panose="020B0604020202020204" pitchFamily="34" charset="0"/>
                    <a:cs typeface="Arial" panose="020B0604020202020204" pitchFamily="34" charset="0"/>
                  </a:rPr>
                  <a:t>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𝑘</m:t>
                        </m:r>
                        <m:r>
                          <a:rPr lang="en-CA" b="0" i="1" smtClean="0">
                            <a:latin typeface="Cambria Math" panose="02040503050406030204" pitchFamily="18" charset="0"/>
                            <a:cs typeface="Arial" panose="020B0604020202020204" pitchFamily="34" charset="0"/>
                          </a:rPr>
                          <m:t>−</m:t>
                        </m:r>
                        <m:r>
                          <a:rPr lang="en-CA" b="0" i="1" smtClean="0">
                            <a:latin typeface="Cambria Math" panose="02040503050406030204" pitchFamily="18" charset="0"/>
                            <a:cs typeface="Arial" panose="020B0604020202020204" pitchFamily="34" charset="0"/>
                          </a:rPr>
                          <m:t>𝑘</m:t>
                        </m:r>
                      </m:sup>
                    </m:sSup>
                  </m:oMath>
                </a14:m>
                <a:r>
                  <a:rPr lang="pt-BR" dirty="0">
                    <a:latin typeface="Arial" panose="020B0604020202020204" pitchFamily="34" charset="0"/>
                    <a:cs typeface="Arial" panose="020B0604020202020204" pitchFamily="34" charset="0"/>
                  </a:rPr>
                  <a:t>) + 3k = x(</a:t>
                </a:r>
                <a14:m>
                  <m:oMath xmlns:m="http://schemas.openxmlformats.org/officeDocument/2006/math">
                    <m:sSup>
                      <m:sSupPr>
                        <m:ctrlPr>
                          <a:rPr lang="pt-BR"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0</m:t>
                        </m:r>
                      </m:sup>
                    </m:sSup>
                  </m:oMath>
                </a14:m>
                <a:r>
                  <a:rPr lang="pt-BR" dirty="0">
                    <a:latin typeface="Arial" panose="020B0604020202020204" pitchFamily="34" charset="0"/>
                    <a:cs typeface="Arial" panose="020B0604020202020204" pitchFamily="34" charset="0"/>
                  </a:rPr>
                  <a:t>) + 3k = x(1) + 3k       (sub. Initial condition x(1) = 0)</a:t>
                </a:r>
              </a:p>
              <a:p>
                <a:pPr marL="0" indent="0">
                  <a:buNone/>
                </a:pPr>
                <a:r>
                  <a:rPr lang="pt-BR" dirty="0">
                    <a:latin typeface="Arial" panose="020B0604020202020204" pitchFamily="34" charset="0"/>
                    <a:cs typeface="Arial" panose="020B0604020202020204" pitchFamily="34" charset="0"/>
                  </a:rPr>
                  <a:t>          = 3k             (sub. k = </a:t>
                </a:r>
                <a14:m>
                  <m:oMath xmlns:m="http://schemas.openxmlformats.org/officeDocument/2006/math">
                    <m:func>
                      <m:funcPr>
                        <m:ctrlPr>
                          <a:rPr lang="pt-BR" i="1">
                            <a:latin typeface="Cambria Math" panose="02040503050406030204" pitchFamily="18" charset="0"/>
                            <a:cs typeface="Arial" panose="020B0604020202020204" pitchFamily="34" charset="0"/>
                          </a:rPr>
                        </m:ctrlPr>
                      </m:funcPr>
                      <m:fName>
                        <m:sSub>
                          <m:sSubPr>
                            <m:ctrlPr>
                              <a:rPr lang="pt-BR" i="1">
                                <a:latin typeface="Cambria Math" panose="02040503050406030204" pitchFamily="18" charset="0"/>
                                <a:cs typeface="Arial" panose="020B0604020202020204" pitchFamily="34" charset="0"/>
                              </a:rPr>
                            </m:ctrlPr>
                          </m:sSubPr>
                          <m:e>
                            <m:r>
                              <m:rPr>
                                <m:sty m:val="p"/>
                              </m:rPr>
                              <a:rPr lang="pt-BR">
                                <a:latin typeface="Cambria Math" panose="02040503050406030204" pitchFamily="18" charset="0"/>
                                <a:cs typeface="Arial" panose="020B0604020202020204" pitchFamily="34" charset="0"/>
                              </a:rPr>
                              <m:t>log</m:t>
                            </m:r>
                          </m:e>
                          <m:sub>
                            <m:r>
                              <a:rPr lang="en-US" i="1">
                                <a:latin typeface="Cambria Math" panose="02040503050406030204" pitchFamily="18" charset="0"/>
                                <a:cs typeface="Arial" panose="020B0604020202020204" pitchFamily="34" charset="0"/>
                              </a:rPr>
                              <m:t>2</m:t>
                            </m:r>
                          </m:sub>
                        </m:sSub>
                      </m:fName>
                      <m:e>
                        <m:r>
                          <a:rPr lang="en-US" i="1">
                            <a:latin typeface="Cambria Math" panose="02040503050406030204" pitchFamily="18" charset="0"/>
                            <a:cs typeface="Arial" panose="020B0604020202020204" pitchFamily="34" charset="0"/>
                          </a:rPr>
                          <m:t>𝑛</m:t>
                        </m:r>
                      </m:e>
                    </m:func>
                  </m:oMath>
                </a14:m>
                <a:r>
                  <a:rPr lang="pt-BR" dirty="0">
                    <a:latin typeface="Arial" panose="020B0604020202020204" pitchFamily="34" charset="0"/>
                    <a:cs typeface="Arial" panose="020B0604020202020204" pitchFamily="34" charset="0"/>
                  </a:rPr>
                  <a:t>)   </a:t>
                </a:r>
              </a:p>
              <a:p>
                <a:pPr marL="0" indent="0">
                  <a:buNone/>
                </a:pPr>
                <a:r>
                  <a:rPr lang="pt-BR" dirty="0">
                    <a:latin typeface="Arial" panose="020B0604020202020204" pitchFamily="34" charset="0"/>
                    <a:cs typeface="Arial" panose="020B0604020202020204" pitchFamily="34" charset="0"/>
                  </a:rPr>
                  <a:t>          = 3 </a:t>
                </a:r>
                <a14:m>
                  <m:oMath xmlns:m="http://schemas.openxmlformats.org/officeDocument/2006/math">
                    <m:func>
                      <m:funcPr>
                        <m:ctrlPr>
                          <a:rPr lang="pt-BR" i="1">
                            <a:latin typeface="Cambria Math" panose="02040503050406030204" pitchFamily="18" charset="0"/>
                            <a:cs typeface="Arial" panose="020B0604020202020204" pitchFamily="34" charset="0"/>
                          </a:rPr>
                        </m:ctrlPr>
                      </m:funcPr>
                      <m:fName>
                        <m:sSub>
                          <m:sSubPr>
                            <m:ctrlPr>
                              <a:rPr lang="pt-BR" i="1">
                                <a:latin typeface="Cambria Math" panose="02040503050406030204" pitchFamily="18" charset="0"/>
                                <a:cs typeface="Arial" panose="020B0604020202020204" pitchFamily="34" charset="0"/>
                              </a:rPr>
                            </m:ctrlPr>
                          </m:sSubPr>
                          <m:e>
                            <m:r>
                              <m:rPr>
                                <m:sty m:val="p"/>
                              </m:rPr>
                              <a:rPr lang="pt-BR">
                                <a:latin typeface="Cambria Math" panose="02040503050406030204" pitchFamily="18" charset="0"/>
                                <a:cs typeface="Arial" panose="020B0604020202020204" pitchFamily="34" charset="0"/>
                              </a:rPr>
                              <m:t>log</m:t>
                            </m:r>
                          </m:e>
                          <m:sub>
                            <m:r>
                              <a:rPr lang="en-US" i="1">
                                <a:latin typeface="Cambria Math" panose="02040503050406030204" pitchFamily="18" charset="0"/>
                                <a:cs typeface="Arial" panose="020B0604020202020204" pitchFamily="34" charset="0"/>
                              </a:rPr>
                              <m:t>2</m:t>
                            </m:r>
                          </m:sub>
                        </m:sSub>
                      </m:fName>
                      <m:e>
                        <m:r>
                          <a:rPr lang="en-US" i="1">
                            <a:latin typeface="Cambria Math" panose="02040503050406030204" pitchFamily="18" charset="0"/>
                            <a:cs typeface="Arial" panose="020B0604020202020204" pitchFamily="34" charset="0"/>
                          </a:rPr>
                          <m:t>𝑛</m:t>
                        </m:r>
                      </m:e>
                    </m:func>
                  </m:oMath>
                </a14:m>
                <a:r>
                  <a:rPr lang="en-CA" dirty="0">
                    <a:latin typeface="Arial" panose="020B0604020202020204" pitchFamily="34" charset="0"/>
                    <a:cs typeface="Arial" panose="020B0604020202020204" pitchFamily="34" charset="0"/>
                  </a:rPr>
                  <a:t> </a:t>
                </a:r>
                <a14:m>
                  <m:oMath xmlns:m="http://schemas.openxmlformats.org/officeDocument/2006/math">
                    <m:r>
                      <a:rPr lang="en-CA" i="1">
                        <a:latin typeface="Cambria Math" panose="02040503050406030204" pitchFamily="18" charset="0"/>
                        <a:ea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Θ</a:t>
                </a:r>
                <a:r>
                  <a:rPr lang="en-CA" dirty="0">
                    <a:latin typeface="Arial" panose="020B0604020202020204" pitchFamily="34" charset="0"/>
                    <a:cs typeface="Arial" panose="020B0604020202020204" pitchFamily="34" charset="0"/>
                  </a:rPr>
                  <a:t>(</a:t>
                </a:r>
                <a14:m>
                  <m:oMath xmlns:m="http://schemas.openxmlformats.org/officeDocument/2006/math">
                    <m:func>
                      <m:funcPr>
                        <m:ctrlPr>
                          <a:rPr lang="en-CA" i="1" smtClean="0">
                            <a:latin typeface="Cambria Math" panose="02040503050406030204" pitchFamily="18" charset="0"/>
                            <a:cs typeface="Arial" panose="020B0604020202020204" pitchFamily="34" charset="0"/>
                          </a:rPr>
                        </m:ctrlPr>
                      </m:funcPr>
                      <m:fName>
                        <m:r>
                          <m:rPr>
                            <m:sty m:val="p"/>
                          </m:rPr>
                          <a:rPr lang="en-CA" i="0" smtClean="0">
                            <a:latin typeface="Cambria Math" panose="02040503050406030204" pitchFamily="18" charset="0"/>
                            <a:cs typeface="Arial" panose="020B0604020202020204" pitchFamily="34" charset="0"/>
                          </a:rPr>
                          <m:t>log</m:t>
                        </m:r>
                      </m:fName>
                      <m:e>
                        <m:r>
                          <a:rPr lang="en-CA" b="0" i="1" smtClean="0">
                            <a:latin typeface="Cambria Math" panose="02040503050406030204" pitchFamily="18" charset="0"/>
                            <a:cs typeface="Arial" panose="020B0604020202020204" pitchFamily="34" charset="0"/>
                          </a:rPr>
                          <m:t>𝑛</m:t>
                        </m:r>
                      </m:e>
                    </m:func>
                  </m:oMath>
                </a14:m>
                <a:r>
                  <a:rPr lang="en-CA" dirty="0">
                    <a:latin typeface="Arial" panose="020B0604020202020204" pitchFamily="34" charset="0"/>
                    <a:cs typeface="Arial" panose="020B0604020202020204" pitchFamily="34" charset="0"/>
                  </a:rPr>
                  <a:t>)</a:t>
                </a:r>
              </a:p>
            </p:txBody>
          </p:sp>
        </mc:Choice>
        <mc:Fallback xmlns="">
          <p:sp>
            <p:nvSpPr>
              <p:cNvPr id="309251" name="Rectangle 3"/>
              <p:cNvSpPr>
                <a:spLocks noGrp="1" noRot="1" noChangeAspect="1" noMove="1" noResize="1" noEditPoints="1" noAdjustHandles="1" noChangeArrowheads="1" noChangeShapeType="1" noTextEdit="1"/>
              </p:cNvSpPr>
              <p:nvPr>
                <p:ph idx="1"/>
              </p:nvPr>
            </p:nvSpPr>
            <p:spPr>
              <a:xfrm>
                <a:off x="621804" y="1124744"/>
                <a:ext cx="10945216" cy="5472608"/>
              </a:xfrm>
              <a:blipFill>
                <a:blip r:embed="rId5"/>
                <a:stretch>
                  <a:fillRect l="-836" t="-2118"/>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894C65DA-880F-40C0-94E3-E4B1EA9A7834}"/>
              </a:ext>
            </a:extLst>
          </p:cNvPr>
          <p:cNvSpPr txBox="1"/>
          <p:nvPr/>
        </p:nvSpPr>
        <p:spPr>
          <a:xfrm>
            <a:off x="2998068" y="5877272"/>
            <a:ext cx="65" cy="276999"/>
          </a:xfrm>
          <a:prstGeom prst="rect">
            <a:avLst/>
          </a:prstGeom>
          <a:noFill/>
          <a:ln>
            <a:solidFill>
              <a:schemeClr val="bg2"/>
            </a:solidFill>
          </a:ln>
        </p:spPr>
        <p:txBody>
          <a:bodyPr wrap="none" lIns="0" tIns="0" rIns="0" bIns="0" rtlCol="0" anchor="ctr" anchorCtr="1">
            <a:spAutoFit/>
          </a:bodyPr>
          <a:lstStyle/>
          <a:p>
            <a:endParaRPr lang="en-CA" dirty="0"/>
          </a:p>
        </p:txBody>
      </p:sp>
      <p:pic>
        <p:nvPicPr>
          <p:cNvPr id="4" name="Audio 3">
            <a:hlinkClick r:id="" action="ppaction://media"/>
            <a:extLst>
              <a:ext uri="{FF2B5EF4-FFF2-40B4-BE49-F238E27FC236}">
                <a16:creationId xmlns:a16="http://schemas.microsoft.com/office/drawing/2014/main" id="{FD8EA883-7A5B-254B-B978-45A34EBF82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198521771"/>
      </p:ext>
    </p:extLst>
  </p:cSld>
  <p:clrMapOvr>
    <a:masterClrMapping/>
  </p:clrMapOvr>
  <mc:AlternateContent xmlns:mc="http://schemas.openxmlformats.org/markup-compatibility/2006">
    <mc:Choice xmlns:p14="http://schemas.microsoft.com/office/powerpoint/2010/main" Requires="p14">
      <p:transition spd="med" p14:dur="700" advTm="42601">
        <p:fade/>
      </p:transition>
    </mc:Choice>
    <mc:Fallback>
      <p:transition spd="med" advTm="426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1053852" y="260648"/>
            <a:ext cx="7588250" cy="685800"/>
          </a:xfrm>
        </p:spPr>
        <p:txBody>
          <a:bodyPr/>
          <a:lstStyle/>
          <a:p>
            <a:pPr>
              <a:defRPr/>
            </a:pPr>
            <a:r>
              <a:rPr lang="en-US" dirty="0"/>
              <a:t>The Smoothness Rule</a:t>
            </a:r>
          </a:p>
        </p:txBody>
      </p:sp>
      <mc:AlternateContent xmlns:mc="http://schemas.openxmlformats.org/markup-compatibility/2006" xmlns:a14="http://schemas.microsoft.com/office/drawing/2010/main">
        <mc:Choice Requires="a14">
          <p:sp>
            <p:nvSpPr>
              <p:cNvPr id="315395" name="Rectangle 3"/>
              <p:cNvSpPr>
                <a:spLocks noGrp="1" noChangeArrowheads="1"/>
              </p:cNvSpPr>
              <p:nvPr>
                <p:ph idx="1"/>
              </p:nvPr>
            </p:nvSpPr>
            <p:spPr>
              <a:xfrm>
                <a:off x="649214" y="1556792"/>
                <a:ext cx="7821462" cy="4104456"/>
              </a:xfrm>
            </p:spPr>
            <p:txBody>
              <a:bodyPr>
                <a:normAutofit/>
              </a:bodyPr>
              <a:lstStyle/>
              <a:p>
                <a:pPr marL="0" indent="0">
                  <a:buNone/>
                </a:pPr>
                <a:r>
                  <a:rPr lang="en-US" dirty="0">
                    <a:latin typeface="Arial" panose="020B0604020202020204" pitchFamily="34" charset="0"/>
                    <a:cs typeface="Arial" panose="020B0604020202020204" pitchFamily="34" charset="0"/>
                  </a:rPr>
                  <a:t>Eventually Non-decreasing Function</a:t>
                </a:r>
              </a:p>
              <a:p>
                <a:r>
                  <a:rPr lang="en-US" dirty="0">
                    <a:latin typeface="Arial" panose="020B0604020202020204" pitchFamily="34" charset="0"/>
                    <a:cs typeface="Arial" panose="020B0604020202020204" pitchFamily="34" charset="0"/>
                  </a:rPr>
                  <a:t>Let 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be a non-negative function defined on the set of natural numbers. 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is called </a:t>
                </a:r>
                <a:r>
                  <a:rPr lang="en-US" i="1" dirty="0">
                    <a:latin typeface="Arial" panose="020B0604020202020204" pitchFamily="34" charset="0"/>
                    <a:cs typeface="Arial" panose="020B0604020202020204" pitchFamily="34" charset="0"/>
                  </a:rPr>
                  <a:t>eventually non-decreasing </a:t>
                </a:r>
                <a:r>
                  <a:rPr lang="en-US" dirty="0">
                    <a:latin typeface="Arial" panose="020B0604020202020204" pitchFamily="34" charset="0"/>
                    <a:cs typeface="Arial" panose="020B0604020202020204" pitchFamily="34" charset="0"/>
                  </a:rPr>
                  <a:t>if there exists some non-negative integer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CA" b="0" i="1" smtClean="0">
                            <a:latin typeface="Cambria Math" panose="02040503050406030204" pitchFamily="18" charset="0"/>
                            <a:cs typeface="Arial" panose="020B0604020202020204" pitchFamily="34" charset="0"/>
                          </a:rPr>
                          <m:t>𝑛</m:t>
                        </m:r>
                      </m:e>
                      <m:sub>
                        <m:r>
                          <a:rPr lang="en-CA" b="0" i="1" smtClean="0">
                            <a:latin typeface="Cambria Math" panose="02040503050406030204" pitchFamily="18" charset="0"/>
                            <a:cs typeface="Arial" panose="020B0604020202020204" pitchFamily="34" charset="0"/>
                          </a:rPr>
                          <m:t>0</m:t>
                        </m:r>
                      </m:sub>
                    </m:sSub>
                    <m:r>
                      <a:rPr lang="en-CA" b="0" i="0" smtClean="0">
                        <a:latin typeface="Cambria Math" panose="02040503050406030204" pitchFamily="18" charset="0"/>
                        <a:cs typeface="Arial" panose="020B0604020202020204" pitchFamily="34" charset="0"/>
                      </a:rPr>
                      <m:t> </m:t>
                    </m:r>
                  </m:oMath>
                </a14:m>
                <a:r>
                  <a:rPr lang="en-US" dirty="0">
                    <a:latin typeface="Arial" panose="020B0604020202020204" pitchFamily="34" charset="0"/>
                    <a:cs typeface="Arial" panose="020B0604020202020204" pitchFamily="34" charset="0"/>
                  </a:rPr>
                  <a:t>so that f(</a:t>
                </a:r>
                <a14:m>
                  <m:oMath xmlns:m="http://schemas.openxmlformats.org/officeDocument/2006/math">
                    <m:r>
                      <a:rPr lang="en-CA" b="0" i="1" smtClean="0">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is non-decreasing on the interval of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CA" i="1">
                            <a:latin typeface="Cambria Math" panose="02040503050406030204" pitchFamily="18" charset="0"/>
                            <a:cs typeface="Arial" panose="020B0604020202020204" pitchFamily="34" charset="0"/>
                          </a:rPr>
                          <m:t>𝑛</m:t>
                        </m:r>
                      </m:e>
                      <m:sub>
                        <m:r>
                          <a:rPr lang="en-CA" i="1">
                            <a:latin typeface="Cambria Math" panose="02040503050406030204" pitchFamily="18" charset="0"/>
                            <a:cs typeface="Arial" panose="020B0604020202020204" pitchFamily="34" charset="0"/>
                          </a:rPr>
                          <m:t>0</m:t>
                        </m:r>
                      </m:sub>
                    </m:sSub>
                  </m:oMath>
                </a14:m>
                <a:r>
                  <a:rPr lang="en-US" dirty="0">
                    <a:latin typeface="Arial" panose="020B0604020202020204" pitchFamily="34" charset="0"/>
                    <a:cs typeface="Arial" panose="020B0604020202020204" pitchFamily="34" charset="0"/>
                  </a:rPr>
                  <a:t>,∞), i.e.</a:t>
                </a:r>
              </a:p>
              <a:p>
                <a:pPr marL="0" indent="0">
                  <a:buNone/>
                </a:pPr>
                <a:r>
                  <a:rPr lang="pt-BR" dirty="0">
                    <a:latin typeface="Arial" panose="020B0604020202020204" pitchFamily="34" charset="0"/>
                    <a:cs typeface="Arial" panose="020B0604020202020204" pitchFamily="34" charset="0"/>
                  </a:rPr>
                  <a:t>                     f(</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CA" i="1">
                            <a:latin typeface="Cambria Math" panose="02040503050406030204" pitchFamily="18" charset="0"/>
                            <a:cs typeface="Arial" panose="020B0604020202020204" pitchFamily="34" charset="0"/>
                          </a:rPr>
                          <m:t>𝑛</m:t>
                        </m:r>
                      </m:e>
                      <m:sub>
                        <m:r>
                          <a:rPr lang="en-CA" b="0" i="1" smtClean="0">
                            <a:latin typeface="Cambria Math" panose="02040503050406030204" pitchFamily="18" charset="0"/>
                            <a:cs typeface="Arial" panose="020B0604020202020204" pitchFamily="34" charset="0"/>
                          </a:rPr>
                          <m:t>1</m:t>
                        </m:r>
                      </m:sub>
                    </m:sSub>
                  </m:oMath>
                </a14:m>
                <a:r>
                  <a:rPr lang="pt-BR" dirty="0">
                    <a:latin typeface="Arial" panose="020B0604020202020204" pitchFamily="34" charset="0"/>
                    <a:cs typeface="Arial" panose="020B0604020202020204" pitchFamily="34" charset="0"/>
                  </a:rPr>
                  <a:t>) ≤ f(</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CA" i="1">
                            <a:latin typeface="Cambria Math" panose="02040503050406030204" pitchFamily="18" charset="0"/>
                            <a:cs typeface="Arial" panose="020B0604020202020204" pitchFamily="34" charset="0"/>
                          </a:rPr>
                          <m:t>𝑛</m:t>
                        </m:r>
                      </m:e>
                      <m:sub>
                        <m:r>
                          <a:rPr lang="en-CA" b="0" i="1" smtClean="0">
                            <a:latin typeface="Cambria Math" panose="02040503050406030204" pitchFamily="18" charset="0"/>
                            <a:cs typeface="Arial" panose="020B0604020202020204" pitchFamily="34" charset="0"/>
                          </a:rPr>
                          <m:t>2</m:t>
                        </m:r>
                      </m:sub>
                    </m:sSub>
                  </m:oMath>
                </a14:m>
                <a:r>
                  <a:rPr lang="pt-BR" dirty="0">
                    <a:latin typeface="Arial" panose="020B0604020202020204" pitchFamily="34" charset="0"/>
                    <a:cs typeface="Arial" panose="020B0604020202020204" pitchFamily="34" charset="0"/>
                  </a:rPr>
                  <a:t>) for any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CA" i="1">
                            <a:latin typeface="Cambria Math" panose="02040503050406030204" pitchFamily="18" charset="0"/>
                            <a:cs typeface="Arial" panose="020B0604020202020204" pitchFamily="34" charset="0"/>
                          </a:rPr>
                          <m:t>𝑛</m:t>
                        </m:r>
                      </m:e>
                      <m:sub>
                        <m:r>
                          <a:rPr lang="en-CA" i="1">
                            <a:latin typeface="Cambria Math" panose="02040503050406030204" pitchFamily="18" charset="0"/>
                            <a:cs typeface="Arial" panose="020B0604020202020204" pitchFamily="34" charset="0"/>
                          </a:rPr>
                          <m:t>0</m:t>
                        </m:r>
                      </m:sub>
                    </m:sSub>
                    <m:r>
                      <a:rPr lang="en-CA" i="1">
                        <a:latin typeface="Cambria Math" panose="02040503050406030204" pitchFamily="18" charset="0"/>
                        <a:cs typeface="Arial" panose="020B0604020202020204" pitchFamily="34" charset="0"/>
                      </a:rPr>
                      <m:t> </m:t>
                    </m:r>
                  </m:oMath>
                </a14:m>
                <a:r>
                  <a:rPr lang="pt-BR"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CA" i="1">
                            <a:latin typeface="Cambria Math" panose="02040503050406030204" pitchFamily="18" charset="0"/>
                            <a:cs typeface="Arial" panose="020B0604020202020204" pitchFamily="34" charset="0"/>
                          </a:rPr>
                          <m:t>𝑛</m:t>
                        </m:r>
                      </m:e>
                      <m:sub>
                        <m:r>
                          <a:rPr lang="en-CA" b="0" i="1" smtClean="0">
                            <a:latin typeface="Cambria Math" panose="02040503050406030204" pitchFamily="18" charset="0"/>
                            <a:cs typeface="Arial" panose="020B0604020202020204" pitchFamily="34" charset="0"/>
                          </a:rPr>
                          <m:t>1</m:t>
                        </m:r>
                      </m:sub>
                    </m:sSub>
                    <m:r>
                      <a:rPr lang="en-CA" i="1">
                        <a:latin typeface="Cambria Math" panose="02040503050406030204" pitchFamily="18" charset="0"/>
                        <a:cs typeface="Arial" panose="020B0604020202020204" pitchFamily="34" charset="0"/>
                      </a:rPr>
                      <m:t> </m:t>
                    </m:r>
                  </m:oMath>
                </a14:m>
                <a:r>
                  <a:rPr lang="pt-BR"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CA" i="1">
                            <a:latin typeface="Cambria Math" panose="02040503050406030204" pitchFamily="18" charset="0"/>
                            <a:cs typeface="Arial" panose="020B0604020202020204" pitchFamily="34" charset="0"/>
                          </a:rPr>
                          <m:t>𝑛</m:t>
                        </m:r>
                      </m:e>
                      <m:sub>
                        <m:r>
                          <a:rPr lang="en-CA" b="0" i="1" smtClean="0">
                            <a:latin typeface="Cambria Math" panose="02040503050406030204" pitchFamily="18" charset="0"/>
                            <a:cs typeface="Arial" panose="020B0604020202020204" pitchFamily="34" charset="0"/>
                          </a:rPr>
                          <m:t>2</m:t>
                        </m:r>
                      </m:sub>
                    </m:sSub>
                    <m:r>
                      <a:rPr lang="en-CA" i="1">
                        <a:latin typeface="Cambria Math" panose="02040503050406030204" pitchFamily="18" charset="0"/>
                        <a:cs typeface="Arial" panose="020B0604020202020204" pitchFamily="34" charset="0"/>
                      </a:rPr>
                      <m:t> </m:t>
                    </m:r>
                  </m:oMath>
                </a14:m>
                <a:r>
                  <a:rPr lang="pt-BR"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For example, 1, </a:t>
                </a:r>
                <a14:m>
                  <m:oMath xmlns:m="http://schemas.openxmlformats.org/officeDocument/2006/math">
                    <m:func>
                      <m:funcPr>
                        <m:ctrlPr>
                          <a:rPr lang="en-US" i="1" smtClean="0">
                            <a:latin typeface="Cambria Math" panose="02040503050406030204" pitchFamily="18" charset="0"/>
                            <a:cs typeface="Arial" panose="020B0604020202020204" pitchFamily="34" charset="0"/>
                          </a:rPr>
                        </m:ctrlPr>
                      </m:funcPr>
                      <m:fName>
                        <m:r>
                          <m:rPr>
                            <m:sty m:val="p"/>
                          </m:rPr>
                          <a:rPr lang="en-US" i="0" smtClean="0">
                            <a:latin typeface="Cambria Math" panose="02040503050406030204" pitchFamily="18" charset="0"/>
                            <a:cs typeface="Arial" panose="020B0604020202020204" pitchFamily="34" charset="0"/>
                          </a:rPr>
                          <m:t>log</m:t>
                        </m:r>
                      </m:fName>
                      <m:e>
                        <m:r>
                          <a:rPr lang="en-CA" b="0" i="1" smtClean="0">
                            <a:latin typeface="Cambria Math" panose="02040503050406030204" pitchFamily="18" charset="0"/>
                            <a:cs typeface="Arial" panose="020B0604020202020204" pitchFamily="34" charset="0"/>
                          </a:rPr>
                          <m:t>𝑛</m:t>
                        </m:r>
                      </m:e>
                    </m:func>
                  </m:oMath>
                </a14:m>
                <a:r>
                  <a:rPr lang="en-US" dirty="0">
                    <a:latin typeface="Arial" panose="020B0604020202020204" pitchFamily="34" charset="0"/>
                    <a:cs typeface="Arial" panose="020B0604020202020204" pitchFamily="34" charset="0"/>
                  </a:rPr>
                  <a:t>, </a:t>
                </a:r>
                <a14:m>
                  <m:oMath xmlns:m="http://schemas.openxmlformats.org/officeDocument/2006/math">
                    <m:r>
                      <a:rPr lang="en-CA" b="0" i="1" smtClean="0">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a:t>
                </a:r>
                <a14:m>
                  <m:oMath xmlns:m="http://schemas.openxmlformats.org/officeDocument/2006/math">
                    <m:r>
                      <a:rPr lang="en-CA" i="1">
                        <a:latin typeface="Cambria Math" panose="02040503050406030204" pitchFamily="18" charset="0"/>
                        <a:cs typeface="Arial" panose="020B0604020202020204" pitchFamily="34" charset="0"/>
                      </a:rPr>
                      <m:t>𝑛</m:t>
                    </m:r>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log</m:t>
                        </m:r>
                      </m:fName>
                      <m:e>
                        <m:r>
                          <a:rPr lang="en-CA" i="1">
                            <a:latin typeface="Cambria Math" panose="02040503050406030204" pitchFamily="18" charset="0"/>
                            <a:cs typeface="Arial" panose="020B0604020202020204" pitchFamily="34" charset="0"/>
                          </a:rPr>
                          <m:t>𝑛</m:t>
                        </m:r>
                      </m:e>
                    </m:func>
                  </m:oMath>
                </a14:m>
                <a:r>
                  <a:rPr lang="en-US" dirty="0">
                    <a:latin typeface="Arial" panose="020B0604020202020204" pitchFamily="34" charset="0"/>
                    <a:cs typeface="Arial" panose="020B0604020202020204" pitchFamily="34" charset="0"/>
                  </a:rPr>
                  <a:t>, </a:t>
                </a:r>
                <a14:m>
                  <m:oMath xmlns:m="http://schemas.openxmlformats.org/officeDocument/2006/math">
                    <m:sSup>
                      <m:sSupPr>
                        <m:ctrlPr>
                          <a:rPr lang="en-US" i="1" smtClean="0">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𝑛</m:t>
                        </m:r>
                      </m:e>
                      <m:sup>
                        <m:r>
                          <a:rPr lang="en-CA" b="0" i="1" smtClean="0">
                            <a:latin typeface="Cambria Math" panose="02040503050406030204" pitchFamily="18" charset="0"/>
                            <a:cs typeface="Arial" panose="020B0604020202020204" pitchFamily="34" charset="0"/>
                          </a:rPr>
                          <m:t>2</m:t>
                        </m:r>
                      </m:sup>
                    </m:sSup>
                  </m:oMath>
                </a14:m>
                <a:r>
                  <a:rPr lang="en-US" dirty="0">
                    <a:latin typeface="Arial" panose="020B0604020202020204" pitchFamily="34" charset="0"/>
                    <a:cs typeface="Arial" panose="020B0604020202020204" pitchFamily="34" charset="0"/>
                  </a:rPr>
                  <a:t> are eventually non-decreasing.</a:t>
                </a:r>
              </a:p>
              <a:p>
                <a:endParaRPr lang="en-US" sz="2400" dirty="0">
                  <a:latin typeface="Arial" panose="020B0604020202020204" pitchFamily="34" charset="0"/>
                  <a:cs typeface="Arial" panose="020B0604020202020204" pitchFamily="34" charset="0"/>
                </a:endParaRPr>
              </a:p>
            </p:txBody>
          </p:sp>
        </mc:Choice>
        <mc:Fallback xmlns="">
          <p:sp>
            <p:nvSpPr>
              <p:cNvPr id="315395" name="Rectangle 3"/>
              <p:cNvSpPr>
                <a:spLocks noGrp="1" noRot="1" noChangeAspect="1" noMove="1" noResize="1" noEditPoints="1" noAdjustHandles="1" noChangeArrowheads="1" noChangeShapeType="1" noTextEdit="1"/>
              </p:cNvSpPr>
              <p:nvPr>
                <p:ph idx="1"/>
              </p:nvPr>
            </p:nvSpPr>
            <p:spPr>
              <a:xfrm>
                <a:off x="649214" y="1556792"/>
                <a:ext cx="7821462" cy="4104456"/>
              </a:xfrm>
              <a:blipFill>
                <a:blip r:embed="rId5"/>
                <a:stretch>
                  <a:fillRect l="-1168" t="-1929" r="-779"/>
                </a:stretch>
              </a:blipFill>
            </p:spPr>
            <p:txBody>
              <a:bodyPr/>
              <a:lstStyle/>
              <a:p>
                <a:r>
                  <a:rPr lang="en-CA">
                    <a:noFill/>
                  </a:rPr>
                  <a:t> </a:t>
                </a:r>
              </a:p>
            </p:txBody>
          </p:sp>
        </mc:Fallback>
      </mc:AlternateContent>
      <p:cxnSp>
        <p:nvCxnSpPr>
          <p:cNvPr id="4" name="Straight Arrow Connector 3">
            <a:extLst>
              <a:ext uri="{FF2B5EF4-FFF2-40B4-BE49-F238E27FC236}">
                <a16:creationId xmlns:a16="http://schemas.microsoft.com/office/drawing/2014/main" id="{6D77FAE5-571A-49E9-8890-6DF012D2F87A}"/>
              </a:ext>
            </a:extLst>
          </p:cNvPr>
          <p:cNvCxnSpPr>
            <a:cxnSpLocks/>
          </p:cNvCxnSpPr>
          <p:nvPr/>
        </p:nvCxnSpPr>
        <p:spPr>
          <a:xfrm>
            <a:off x="8758708" y="5653618"/>
            <a:ext cx="3024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1A9790A-A8E3-4535-986C-746D7A27E308}"/>
              </a:ext>
            </a:extLst>
          </p:cNvPr>
          <p:cNvCxnSpPr>
            <a:cxnSpLocks/>
          </p:cNvCxnSpPr>
          <p:nvPr/>
        </p:nvCxnSpPr>
        <p:spPr>
          <a:xfrm flipV="1">
            <a:off x="9118748" y="2204864"/>
            <a:ext cx="0" cy="38171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BCC55E-0C38-4DF8-AFD3-822199AEB6A6}"/>
                  </a:ext>
                </a:extLst>
              </p:cNvPr>
              <p:cNvSpPr txBox="1"/>
              <p:nvPr/>
            </p:nvSpPr>
            <p:spPr>
              <a:xfrm>
                <a:off x="11206980" y="5682001"/>
                <a:ext cx="385811" cy="369332"/>
              </a:xfrm>
              <a:prstGeom prst="rect">
                <a:avLst/>
              </a:prstGeom>
              <a:noFill/>
              <a:ln>
                <a:solidFill>
                  <a:schemeClr val="bg2"/>
                </a:solidFill>
              </a:ln>
            </p:spPr>
            <p:txBody>
              <a:bodyPr wrap="none" rtlCol="0" anchor="ctr" anchorCtr="1">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CA" dirty="0"/>
              </a:p>
            </p:txBody>
          </p:sp>
        </mc:Choice>
        <mc:Fallback xmlns="">
          <p:sp>
            <p:nvSpPr>
              <p:cNvPr id="9" name="TextBox 8">
                <a:extLst>
                  <a:ext uri="{FF2B5EF4-FFF2-40B4-BE49-F238E27FC236}">
                    <a16:creationId xmlns:a16="http://schemas.microsoft.com/office/drawing/2014/main" id="{9CBCC55E-0C38-4DF8-AFD3-822199AEB6A6}"/>
                  </a:ext>
                </a:extLst>
              </p:cNvPr>
              <p:cNvSpPr txBox="1">
                <a:spLocks noRot="1" noChangeAspect="1" noMove="1" noResize="1" noEditPoints="1" noAdjustHandles="1" noChangeArrowheads="1" noChangeShapeType="1" noTextEdit="1"/>
              </p:cNvSpPr>
              <p:nvPr/>
            </p:nvSpPr>
            <p:spPr>
              <a:xfrm>
                <a:off x="11206980" y="5682001"/>
                <a:ext cx="385811" cy="369332"/>
              </a:xfrm>
              <a:prstGeom prst="rect">
                <a:avLst/>
              </a:prstGeom>
              <a:blipFill>
                <a:blip r:embed="rId6"/>
                <a:stretch>
                  <a:fillRect/>
                </a:stretch>
              </a:blipFill>
              <a:ln>
                <a:solidFill>
                  <a:schemeClr val="bg2"/>
                </a:solidFill>
              </a:ln>
            </p:spPr>
            <p:txBody>
              <a:bodyPr/>
              <a:lstStyle/>
              <a:p>
                <a:r>
                  <a:rPr lang="en-CA">
                    <a:noFill/>
                  </a:rPr>
                  <a:t> </a:t>
                </a:r>
              </a:p>
            </p:txBody>
          </p:sp>
        </mc:Fallback>
      </mc:AlternateContent>
      <p:sp>
        <p:nvSpPr>
          <p:cNvPr id="12" name="TextBox 11">
            <a:extLst>
              <a:ext uri="{FF2B5EF4-FFF2-40B4-BE49-F238E27FC236}">
                <a16:creationId xmlns:a16="http://schemas.microsoft.com/office/drawing/2014/main" id="{01F191A3-A2E4-4AAE-8C5D-7823C2CE071A}"/>
              </a:ext>
            </a:extLst>
          </p:cNvPr>
          <p:cNvSpPr txBox="1"/>
          <p:nvPr/>
        </p:nvSpPr>
        <p:spPr>
          <a:xfrm>
            <a:off x="8470676" y="5670252"/>
            <a:ext cx="600938" cy="369332"/>
          </a:xfrm>
          <a:prstGeom prst="rect">
            <a:avLst/>
          </a:prstGeom>
          <a:noFill/>
          <a:ln>
            <a:solidFill>
              <a:schemeClr val="bg2"/>
            </a:solidFill>
          </a:ln>
        </p:spPr>
        <p:txBody>
          <a:bodyPr wrap="square" rtlCol="0" anchor="ctr" anchorCtr="1">
            <a:spAutoFit/>
          </a:bodyPr>
          <a:lstStyle/>
          <a:p>
            <a:r>
              <a:rPr lang="en-US" dirty="0"/>
              <a:t>0,0</a:t>
            </a:r>
            <a:endParaRPr lang="en-CA"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FB3D2B-52DB-4CBF-BF0E-0A0261259F14}"/>
                  </a:ext>
                </a:extLst>
              </p:cNvPr>
              <p:cNvSpPr txBox="1"/>
              <p:nvPr/>
            </p:nvSpPr>
            <p:spPr>
              <a:xfrm>
                <a:off x="9388454" y="5670252"/>
                <a:ext cx="489172" cy="369332"/>
              </a:xfrm>
              <a:prstGeom prst="rect">
                <a:avLst/>
              </a:prstGeom>
              <a:noFill/>
              <a:ln>
                <a:solidFill>
                  <a:schemeClr val="bg2"/>
                </a:solidFill>
              </a:ln>
            </p:spPr>
            <p:txBody>
              <a:bodyPr wrap="none" rtlCol="0" anchor="ctr" anchorCtr="1">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0</m:t>
                          </m:r>
                        </m:sub>
                      </m:sSub>
                    </m:oMath>
                  </m:oMathPara>
                </a14:m>
                <a:endParaRPr lang="en-CA" dirty="0"/>
              </a:p>
            </p:txBody>
          </p:sp>
        </mc:Choice>
        <mc:Fallback xmlns="">
          <p:sp>
            <p:nvSpPr>
              <p:cNvPr id="13" name="TextBox 12">
                <a:extLst>
                  <a:ext uri="{FF2B5EF4-FFF2-40B4-BE49-F238E27FC236}">
                    <a16:creationId xmlns:a16="http://schemas.microsoft.com/office/drawing/2014/main" id="{E8FB3D2B-52DB-4CBF-BF0E-0A0261259F14}"/>
                  </a:ext>
                </a:extLst>
              </p:cNvPr>
              <p:cNvSpPr txBox="1">
                <a:spLocks noRot="1" noChangeAspect="1" noMove="1" noResize="1" noEditPoints="1" noAdjustHandles="1" noChangeArrowheads="1" noChangeShapeType="1" noTextEdit="1"/>
              </p:cNvSpPr>
              <p:nvPr/>
            </p:nvSpPr>
            <p:spPr>
              <a:xfrm>
                <a:off x="9388454" y="5670252"/>
                <a:ext cx="489172" cy="369332"/>
              </a:xfrm>
              <a:prstGeom prst="rect">
                <a:avLst/>
              </a:prstGeom>
              <a:blipFill>
                <a:blip r:embed="rId7"/>
                <a:stretch>
                  <a:fillRect/>
                </a:stretch>
              </a:blipFill>
              <a:ln>
                <a:solidFill>
                  <a:schemeClr val="bg2"/>
                </a:solidFill>
              </a:ln>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46536A60-D16B-4438-9E9E-ACA1C2F4F325}"/>
              </a:ext>
            </a:extLst>
          </p:cNvPr>
          <p:cNvCxnSpPr>
            <a:cxnSpLocks/>
          </p:cNvCxnSpPr>
          <p:nvPr/>
        </p:nvCxnSpPr>
        <p:spPr>
          <a:xfrm>
            <a:off x="9602896" y="5013176"/>
            <a:ext cx="0" cy="6404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2236FBCC-1D10-44E9-A53C-09D39813FD96}"/>
              </a:ext>
            </a:extLst>
          </p:cNvPr>
          <p:cNvSpPr/>
          <p:nvPr/>
        </p:nvSpPr>
        <p:spPr>
          <a:xfrm>
            <a:off x="9606224" y="2471895"/>
            <a:ext cx="2069961" cy="2813538"/>
          </a:xfrm>
          <a:custGeom>
            <a:avLst/>
            <a:gdLst>
              <a:gd name="connsiteX0" fmla="*/ 0 w 2069961"/>
              <a:gd name="connsiteY0" fmla="*/ 2813538 h 2813538"/>
              <a:gd name="connsiteX1" fmla="*/ 60290 w 2069961"/>
              <a:gd name="connsiteY1" fmla="*/ 2703006 h 2813538"/>
              <a:gd name="connsiteX2" fmla="*/ 80387 w 2069961"/>
              <a:gd name="connsiteY2" fmla="*/ 2672861 h 2813538"/>
              <a:gd name="connsiteX3" fmla="*/ 140677 w 2069961"/>
              <a:gd name="connsiteY3" fmla="*/ 2622619 h 2813538"/>
              <a:gd name="connsiteX4" fmla="*/ 170822 w 2069961"/>
              <a:gd name="connsiteY4" fmla="*/ 2602523 h 2813538"/>
              <a:gd name="connsiteX5" fmla="*/ 221064 w 2069961"/>
              <a:gd name="connsiteY5" fmla="*/ 2562329 h 2813538"/>
              <a:gd name="connsiteX6" fmla="*/ 271306 w 2069961"/>
              <a:gd name="connsiteY6" fmla="*/ 2512087 h 2813538"/>
              <a:gd name="connsiteX7" fmla="*/ 331596 w 2069961"/>
              <a:gd name="connsiteY7" fmla="*/ 2491991 h 2813538"/>
              <a:gd name="connsiteX8" fmla="*/ 361741 w 2069961"/>
              <a:gd name="connsiteY8" fmla="*/ 2461846 h 2813538"/>
              <a:gd name="connsiteX9" fmla="*/ 391886 w 2069961"/>
              <a:gd name="connsiteY9" fmla="*/ 2451797 h 2813538"/>
              <a:gd name="connsiteX10" fmla="*/ 462224 w 2069961"/>
              <a:gd name="connsiteY10" fmla="*/ 2431701 h 2813538"/>
              <a:gd name="connsiteX11" fmla="*/ 492369 w 2069961"/>
              <a:gd name="connsiteY11" fmla="*/ 2411604 h 2813538"/>
              <a:gd name="connsiteX12" fmla="*/ 582805 w 2069961"/>
              <a:gd name="connsiteY12" fmla="*/ 2331217 h 2813538"/>
              <a:gd name="connsiteX13" fmla="*/ 633046 w 2069961"/>
              <a:gd name="connsiteY13" fmla="*/ 2280975 h 2813538"/>
              <a:gd name="connsiteX14" fmla="*/ 653143 w 2069961"/>
              <a:gd name="connsiteY14" fmla="*/ 2250830 h 2813538"/>
              <a:gd name="connsiteX15" fmla="*/ 713433 w 2069961"/>
              <a:gd name="connsiteY15" fmla="*/ 2200589 h 2813538"/>
              <a:gd name="connsiteX16" fmla="*/ 743578 w 2069961"/>
              <a:gd name="connsiteY16" fmla="*/ 2190540 h 2813538"/>
              <a:gd name="connsiteX17" fmla="*/ 783772 w 2069961"/>
              <a:gd name="connsiteY17" fmla="*/ 2110153 h 2813538"/>
              <a:gd name="connsiteX18" fmla="*/ 803868 w 2069961"/>
              <a:gd name="connsiteY18" fmla="*/ 2049863 h 2813538"/>
              <a:gd name="connsiteX19" fmla="*/ 813917 w 2069961"/>
              <a:gd name="connsiteY19" fmla="*/ 2019718 h 2813538"/>
              <a:gd name="connsiteX20" fmla="*/ 834013 w 2069961"/>
              <a:gd name="connsiteY20" fmla="*/ 1989573 h 2813538"/>
              <a:gd name="connsiteX21" fmla="*/ 854110 w 2069961"/>
              <a:gd name="connsiteY21" fmla="*/ 1909186 h 2813538"/>
              <a:gd name="connsiteX22" fmla="*/ 864158 w 2069961"/>
              <a:gd name="connsiteY22" fmla="*/ 1879041 h 2813538"/>
              <a:gd name="connsiteX23" fmla="*/ 894303 w 2069961"/>
              <a:gd name="connsiteY23" fmla="*/ 1768509 h 2813538"/>
              <a:gd name="connsiteX24" fmla="*/ 904352 w 2069961"/>
              <a:gd name="connsiteY24" fmla="*/ 1698171 h 2813538"/>
              <a:gd name="connsiteX25" fmla="*/ 924449 w 2069961"/>
              <a:gd name="connsiteY25" fmla="*/ 1557494 h 2813538"/>
              <a:gd name="connsiteX26" fmla="*/ 944545 w 2069961"/>
              <a:gd name="connsiteY26" fmla="*/ 1477107 h 2813538"/>
              <a:gd name="connsiteX27" fmla="*/ 954594 w 2069961"/>
              <a:gd name="connsiteY27" fmla="*/ 1406769 h 2813538"/>
              <a:gd name="connsiteX28" fmla="*/ 974690 w 2069961"/>
              <a:gd name="connsiteY28" fmla="*/ 1336430 h 2813538"/>
              <a:gd name="connsiteX29" fmla="*/ 994787 w 2069961"/>
              <a:gd name="connsiteY29" fmla="*/ 1215850 h 2813538"/>
              <a:gd name="connsiteX30" fmla="*/ 1004835 w 2069961"/>
              <a:gd name="connsiteY30" fmla="*/ 1185705 h 2813538"/>
              <a:gd name="connsiteX31" fmla="*/ 1024932 w 2069961"/>
              <a:gd name="connsiteY31" fmla="*/ 1155560 h 2813538"/>
              <a:gd name="connsiteX32" fmla="*/ 1045029 w 2069961"/>
              <a:gd name="connsiteY32" fmla="*/ 1085221 h 2813538"/>
              <a:gd name="connsiteX33" fmla="*/ 1085222 w 2069961"/>
              <a:gd name="connsiteY33" fmla="*/ 1024931 h 2813538"/>
              <a:gd name="connsiteX34" fmla="*/ 1175657 w 2069961"/>
              <a:gd name="connsiteY34" fmla="*/ 994786 h 2813538"/>
              <a:gd name="connsiteX35" fmla="*/ 1205802 w 2069961"/>
              <a:gd name="connsiteY35" fmla="*/ 984738 h 2813538"/>
              <a:gd name="connsiteX36" fmla="*/ 1235947 w 2069961"/>
              <a:gd name="connsiteY36" fmla="*/ 974690 h 2813538"/>
              <a:gd name="connsiteX37" fmla="*/ 1406769 w 2069961"/>
              <a:gd name="connsiteY37" fmla="*/ 944545 h 2813538"/>
              <a:gd name="connsiteX38" fmla="*/ 1467060 w 2069961"/>
              <a:gd name="connsiteY38" fmla="*/ 924448 h 2813538"/>
              <a:gd name="connsiteX39" fmla="*/ 1547446 w 2069961"/>
              <a:gd name="connsiteY39" fmla="*/ 914400 h 2813538"/>
              <a:gd name="connsiteX40" fmla="*/ 1597688 w 2069961"/>
              <a:gd name="connsiteY40" fmla="*/ 874206 h 2813538"/>
              <a:gd name="connsiteX41" fmla="*/ 1627833 w 2069961"/>
              <a:gd name="connsiteY41" fmla="*/ 864158 h 2813538"/>
              <a:gd name="connsiteX42" fmla="*/ 1647930 w 2069961"/>
              <a:gd name="connsiteY42" fmla="*/ 834013 h 2813538"/>
              <a:gd name="connsiteX43" fmla="*/ 1678075 w 2069961"/>
              <a:gd name="connsiteY43" fmla="*/ 823964 h 2813538"/>
              <a:gd name="connsiteX44" fmla="*/ 1708220 w 2069961"/>
              <a:gd name="connsiteY44" fmla="*/ 793819 h 2813538"/>
              <a:gd name="connsiteX45" fmla="*/ 1748413 w 2069961"/>
              <a:gd name="connsiteY45" fmla="*/ 733529 h 2813538"/>
              <a:gd name="connsiteX46" fmla="*/ 1758462 w 2069961"/>
              <a:gd name="connsiteY46" fmla="*/ 693336 h 2813538"/>
              <a:gd name="connsiteX47" fmla="*/ 1788607 w 2069961"/>
              <a:gd name="connsiteY47" fmla="*/ 653142 h 2813538"/>
              <a:gd name="connsiteX48" fmla="*/ 1808703 w 2069961"/>
              <a:gd name="connsiteY48" fmla="*/ 622997 h 2813538"/>
              <a:gd name="connsiteX49" fmla="*/ 1838849 w 2069961"/>
              <a:gd name="connsiteY49" fmla="*/ 562707 h 2813538"/>
              <a:gd name="connsiteX50" fmla="*/ 1848897 w 2069961"/>
              <a:gd name="connsiteY50" fmla="*/ 492369 h 2813538"/>
              <a:gd name="connsiteX51" fmla="*/ 1858945 w 2069961"/>
              <a:gd name="connsiteY51" fmla="*/ 462224 h 2813538"/>
              <a:gd name="connsiteX52" fmla="*/ 1868994 w 2069961"/>
              <a:gd name="connsiteY52" fmla="*/ 391885 h 2813538"/>
              <a:gd name="connsiteX53" fmla="*/ 1879042 w 2069961"/>
              <a:gd name="connsiteY53" fmla="*/ 251208 h 2813538"/>
              <a:gd name="connsiteX54" fmla="*/ 1899139 w 2069961"/>
              <a:gd name="connsiteY54" fmla="*/ 190918 h 2813538"/>
              <a:gd name="connsiteX55" fmla="*/ 1929284 w 2069961"/>
              <a:gd name="connsiteY55" fmla="*/ 100483 h 2813538"/>
              <a:gd name="connsiteX56" fmla="*/ 1939332 w 2069961"/>
              <a:gd name="connsiteY56" fmla="*/ 70338 h 2813538"/>
              <a:gd name="connsiteX57" fmla="*/ 1949380 w 2069961"/>
              <a:gd name="connsiteY57" fmla="*/ 40193 h 2813538"/>
              <a:gd name="connsiteX58" fmla="*/ 2039816 w 2069961"/>
              <a:gd name="connsiteY58" fmla="*/ 10048 h 2813538"/>
              <a:gd name="connsiteX59" fmla="*/ 2069961 w 2069961"/>
              <a:gd name="connsiteY59" fmla="*/ 0 h 281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69961" h="2813538">
                <a:moveTo>
                  <a:pt x="0" y="2813538"/>
                </a:moveTo>
                <a:cubicBezTo>
                  <a:pt x="29067" y="2740872"/>
                  <a:pt x="10092" y="2778303"/>
                  <a:pt x="60290" y="2703006"/>
                </a:cubicBezTo>
                <a:cubicBezTo>
                  <a:pt x="66989" y="2692958"/>
                  <a:pt x="70339" y="2679560"/>
                  <a:pt x="80387" y="2672861"/>
                </a:cubicBezTo>
                <a:cubicBezTo>
                  <a:pt x="155238" y="2622960"/>
                  <a:pt x="63300" y="2687099"/>
                  <a:pt x="140677" y="2622619"/>
                </a:cubicBezTo>
                <a:cubicBezTo>
                  <a:pt x="149954" y="2614888"/>
                  <a:pt x="160774" y="2609222"/>
                  <a:pt x="170822" y="2602523"/>
                </a:cubicBezTo>
                <a:cubicBezTo>
                  <a:pt x="228417" y="2516132"/>
                  <a:pt x="151727" y="2617799"/>
                  <a:pt x="221064" y="2562329"/>
                </a:cubicBezTo>
                <a:cubicBezTo>
                  <a:pt x="275489" y="2518789"/>
                  <a:pt x="203484" y="2542230"/>
                  <a:pt x="271306" y="2512087"/>
                </a:cubicBezTo>
                <a:cubicBezTo>
                  <a:pt x="290664" y="2503484"/>
                  <a:pt x="331596" y="2491991"/>
                  <a:pt x="331596" y="2491991"/>
                </a:cubicBezTo>
                <a:cubicBezTo>
                  <a:pt x="341644" y="2481943"/>
                  <a:pt x="349917" y="2469729"/>
                  <a:pt x="361741" y="2461846"/>
                </a:cubicBezTo>
                <a:cubicBezTo>
                  <a:pt x="370554" y="2455971"/>
                  <a:pt x="381702" y="2454707"/>
                  <a:pt x="391886" y="2451797"/>
                </a:cubicBezTo>
                <a:cubicBezTo>
                  <a:pt x="480233" y="2426555"/>
                  <a:pt x="389926" y="2455799"/>
                  <a:pt x="462224" y="2431701"/>
                </a:cubicBezTo>
                <a:cubicBezTo>
                  <a:pt x="472272" y="2425002"/>
                  <a:pt x="483343" y="2419627"/>
                  <a:pt x="492369" y="2411604"/>
                </a:cubicBezTo>
                <a:cubicBezTo>
                  <a:pt x="595614" y="2319831"/>
                  <a:pt x="514389" y="2376829"/>
                  <a:pt x="582805" y="2331217"/>
                </a:cubicBezTo>
                <a:cubicBezTo>
                  <a:pt x="636391" y="2250835"/>
                  <a:pt x="566061" y="2347960"/>
                  <a:pt x="633046" y="2280975"/>
                </a:cubicBezTo>
                <a:cubicBezTo>
                  <a:pt x="641585" y="2272436"/>
                  <a:pt x="645412" y="2260108"/>
                  <a:pt x="653143" y="2250830"/>
                </a:cubicBezTo>
                <a:cubicBezTo>
                  <a:pt x="669018" y="2231780"/>
                  <a:pt x="690848" y="2211881"/>
                  <a:pt x="713433" y="2200589"/>
                </a:cubicBezTo>
                <a:cubicBezTo>
                  <a:pt x="722907" y="2195852"/>
                  <a:pt x="733530" y="2193890"/>
                  <a:pt x="743578" y="2190540"/>
                </a:cubicBezTo>
                <a:cubicBezTo>
                  <a:pt x="756976" y="2163744"/>
                  <a:pt x="774299" y="2138574"/>
                  <a:pt x="783772" y="2110153"/>
                </a:cubicBezTo>
                <a:lnTo>
                  <a:pt x="803868" y="2049863"/>
                </a:lnTo>
                <a:cubicBezTo>
                  <a:pt x="807217" y="2039815"/>
                  <a:pt x="808042" y="2028531"/>
                  <a:pt x="813917" y="2019718"/>
                </a:cubicBezTo>
                <a:lnTo>
                  <a:pt x="834013" y="1989573"/>
                </a:lnTo>
                <a:cubicBezTo>
                  <a:pt x="840712" y="1962777"/>
                  <a:pt x="845376" y="1935389"/>
                  <a:pt x="854110" y="1909186"/>
                </a:cubicBezTo>
                <a:cubicBezTo>
                  <a:pt x="857459" y="1899138"/>
                  <a:pt x="861371" y="1889260"/>
                  <a:pt x="864158" y="1879041"/>
                </a:cubicBezTo>
                <a:cubicBezTo>
                  <a:pt x="898156" y="1754380"/>
                  <a:pt x="871175" y="1837895"/>
                  <a:pt x="894303" y="1768509"/>
                </a:cubicBezTo>
                <a:cubicBezTo>
                  <a:pt x="897653" y="1745063"/>
                  <a:pt x="901222" y="1721647"/>
                  <a:pt x="904352" y="1698171"/>
                </a:cubicBezTo>
                <a:cubicBezTo>
                  <a:pt x="910113" y="1654962"/>
                  <a:pt x="915101" y="1601118"/>
                  <a:pt x="924449" y="1557494"/>
                </a:cubicBezTo>
                <a:cubicBezTo>
                  <a:pt x="930236" y="1530487"/>
                  <a:pt x="940639" y="1504450"/>
                  <a:pt x="944545" y="1477107"/>
                </a:cubicBezTo>
                <a:cubicBezTo>
                  <a:pt x="947895" y="1453661"/>
                  <a:pt x="950357" y="1430071"/>
                  <a:pt x="954594" y="1406769"/>
                </a:cubicBezTo>
                <a:cubicBezTo>
                  <a:pt x="959642" y="1379008"/>
                  <a:pt x="966080" y="1362260"/>
                  <a:pt x="974690" y="1336430"/>
                </a:cubicBezTo>
                <a:cubicBezTo>
                  <a:pt x="980361" y="1296735"/>
                  <a:pt x="984993" y="1255027"/>
                  <a:pt x="994787" y="1215850"/>
                </a:cubicBezTo>
                <a:cubicBezTo>
                  <a:pt x="997356" y="1205574"/>
                  <a:pt x="1000098" y="1195179"/>
                  <a:pt x="1004835" y="1185705"/>
                </a:cubicBezTo>
                <a:cubicBezTo>
                  <a:pt x="1010236" y="1174903"/>
                  <a:pt x="1018233" y="1165608"/>
                  <a:pt x="1024932" y="1155560"/>
                </a:cubicBezTo>
                <a:cubicBezTo>
                  <a:pt x="1027298" y="1146095"/>
                  <a:pt x="1038475" y="1097018"/>
                  <a:pt x="1045029" y="1085221"/>
                </a:cubicBezTo>
                <a:cubicBezTo>
                  <a:pt x="1056759" y="1064107"/>
                  <a:pt x="1062308" y="1032569"/>
                  <a:pt x="1085222" y="1024931"/>
                </a:cubicBezTo>
                <a:lnTo>
                  <a:pt x="1175657" y="994786"/>
                </a:lnTo>
                <a:lnTo>
                  <a:pt x="1205802" y="984738"/>
                </a:lnTo>
                <a:lnTo>
                  <a:pt x="1235947" y="974690"/>
                </a:lnTo>
                <a:cubicBezTo>
                  <a:pt x="1311174" y="924538"/>
                  <a:pt x="1230821" y="970937"/>
                  <a:pt x="1406769" y="944545"/>
                </a:cubicBezTo>
                <a:cubicBezTo>
                  <a:pt x="1427719" y="941403"/>
                  <a:pt x="1446039" y="927075"/>
                  <a:pt x="1467060" y="924448"/>
                </a:cubicBezTo>
                <a:lnTo>
                  <a:pt x="1547446" y="914400"/>
                </a:lnTo>
                <a:cubicBezTo>
                  <a:pt x="1623219" y="889141"/>
                  <a:pt x="1532755" y="926152"/>
                  <a:pt x="1597688" y="874206"/>
                </a:cubicBezTo>
                <a:cubicBezTo>
                  <a:pt x="1605959" y="867589"/>
                  <a:pt x="1617785" y="867507"/>
                  <a:pt x="1627833" y="864158"/>
                </a:cubicBezTo>
                <a:cubicBezTo>
                  <a:pt x="1634532" y="854110"/>
                  <a:pt x="1638500" y="841557"/>
                  <a:pt x="1647930" y="834013"/>
                </a:cubicBezTo>
                <a:cubicBezTo>
                  <a:pt x="1656201" y="827396"/>
                  <a:pt x="1669262" y="829839"/>
                  <a:pt x="1678075" y="823964"/>
                </a:cubicBezTo>
                <a:cubicBezTo>
                  <a:pt x="1689899" y="816081"/>
                  <a:pt x="1698172" y="803867"/>
                  <a:pt x="1708220" y="793819"/>
                </a:cubicBezTo>
                <a:cubicBezTo>
                  <a:pt x="1739590" y="699707"/>
                  <a:pt x="1688201" y="838897"/>
                  <a:pt x="1748413" y="733529"/>
                </a:cubicBezTo>
                <a:cubicBezTo>
                  <a:pt x="1755265" y="721539"/>
                  <a:pt x="1752286" y="705688"/>
                  <a:pt x="1758462" y="693336"/>
                </a:cubicBezTo>
                <a:cubicBezTo>
                  <a:pt x="1765952" y="678357"/>
                  <a:pt x="1778873" y="666770"/>
                  <a:pt x="1788607" y="653142"/>
                </a:cubicBezTo>
                <a:cubicBezTo>
                  <a:pt x="1795626" y="643315"/>
                  <a:pt x="1803302" y="633799"/>
                  <a:pt x="1808703" y="622997"/>
                </a:cubicBezTo>
                <a:cubicBezTo>
                  <a:pt x="1850301" y="539802"/>
                  <a:pt x="1781260" y="649089"/>
                  <a:pt x="1838849" y="562707"/>
                </a:cubicBezTo>
                <a:cubicBezTo>
                  <a:pt x="1842198" y="539261"/>
                  <a:pt x="1844252" y="515593"/>
                  <a:pt x="1848897" y="492369"/>
                </a:cubicBezTo>
                <a:cubicBezTo>
                  <a:pt x="1850974" y="481983"/>
                  <a:pt x="1856868" y="472610"/>
                  <a:pt x="1858945" y="462224"/>
                </a:cubicBezTo>
                <a:cubicBezTo>
                  <a:pt x="1863590" y="439000"/>
                  <a:pt x="1865644" y="415331"/>
                  <a:pt x="1868994" y="391885"/>
                </a:cubicBezTo>
                <a:cubicBezTo>
                  <a:pt x="1872343" y="344993"/>
                  <a:pt x="1872068" y="297700"/>
                  <a:pt x="1879042" y="251208"/>
                </a:cubicBezTo>
                <a:cubicBezTo>
                  <a:pt x="1882184" y="230259"/>
                  <a:pt x="1892440" y="211015"/>
                  <a:pt x="1899139" y="190918"/>
                </a:cubicBezTo>
                <a:lnTo>
                  <a:pt x="1929284" y="100483"/>
                </a:lnTo>
                <a:lnTo>
                  <a:pt x="1939332" y="70338"/>
                </a:lnTo>
                <a:cubicBezTo>
                  <a:pt x="1942681" y="60290"/>
                  <a:pt x="1939332" y="43542"/>
                  <a:pt x="1949380" y="40193"/>
                </a:cubicBezTo>
                <a:lnTo>
                  <a:pt x="2039816" y="10048"/>
                </a:lnTo>
                <a:lnTo>
                  <a:pt x="2069961" y="0"/>
                </a:lnTo>
              </a:path>
            </a:pathLst>
          </a:custGeom>
          <a:noFill/>
          <a:ln w="38100">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B372AD1-59D3-4429-A3FA-819F64ABFC68}"/>
                  </a:ext>
                </a:extLst>
              </p:cNvPr>
              <p:cNvSpPr txBox="1"/>
              <p:nvPr/>
            </p:nvSpPr>
            <p:spPr>
              <a:xfrm>
                <a:off x="10821169" y="2471895"/>
                <a:ext cx="563744" cy="369332"/>
              </a:xfrm>
              <a:prstGeom prst="rect">
                <a:avLst/>
              </a:prstGeom>
              <a:noFill/>
              <a:ln>
                <a:solidFill>
                  <a:schemeClr val="bg2"/>
                </a:solidFill>
              </a:ln>
            </p:spPr>
            <p:txBody>
              <a:bodyPr wrap="none" rtlCol="0" anchor="ctr" anchorCtr="1">
                <a:spAutoFit/>
              </a:bodyPr>
              <a:lstStyle/>
              <a:p>
                <a:r>
                  <a:rPr lang="en-US" dirty="0"/>
                  <a:t>f(</a:t>
                </a:r>
                <a14:m>
                  <m:oMath xmlns:m="http://schemas.openxmlformats.org/officeDocument/2006/math">
                    <m:r>
                      <a:rPr lang="en-US" i="1" dirty="0" smtClean="0">
                        <a:latin typeface="Cambria Math" panose="02040503050406030204" pitchFamily="18" charset="0"/>
                      </a:rPr>
                      <m:t>𝑛</m:t>
                    </m:r>
                  </m:oMath>
                </a14:m>
                <a:r>
                  <a:rPr lang="en-CA" dirty="0"/>
                  <a:t>)</a:t>
                </a:r>
              </a:p>
            </p:txBody>
          </p:sp>
        </mc:Choice>
        <mc:Fallback xmlns="">
          <p:sp>
            <p:nvSpPr>
              <p:cNvPr id="18" name="TextBox 17">
                <a:extLst>
                  <a:ext uri="{FF2B5EF4-FFF2-40B4-BE49-F238E27FC236}">
                    <a16:creationId xmlns:a16="http://schemas.microsoft.com/office/drawing/2014/main" id="{4B372AD1-59D3-4429-A3FA-819F64ABFC68}"/>
                  </a:ext>
                </a:extLst>
              </p:cNvPr>
              <p:cNvSpPr txBox="1">
                <a:spLocks noRot="1" noChangeAspect="1" noMove="1" noResize="1" noEditPoints="1" noAdjustHandles="1" noChangeArrowheads="1" noChangeShapeType="1" noTextEdit="1"/>
              </p:cNvSpPr>
              <p:nvPr/>
            </p:nvSpPr>
            <p:spPr>
              <a:xfrm>
                <a:off x="10821169" y="2471895"/>
                <a:ext cx="563744" cy="369332"/>
              </a:xfrm>
              <a:prstGeom prst="rect">
                <a:avLst/>
              </a:prstGeom>
              <a:blipFill>
                <a:blip r:embed="rId8"/>
                <a:stretch>
                  <a:fillRect l="-7368" t="-6349" r="-7368" b="-23810"/>
                </a:stretch>
              </a:blipFill>
              <a:ln>
                <a:solidFill>
                  <a:schemeClr val="bg2"/>
                </a:solidFill>
              </a:ln>
            </p:spPr>
            <p:txBody>
              <a:bodyPr/>
              <a:lstStyle/>
              <a:p>
                <a:r>
                  <a:rPr lang="en-CA">
                    <a:noFill/>
                  </a:rPr>
                  <a:t> </a:t>
                </a:r>
              </a:p>
            </p:txBody>
          </p:sp>
        </mc:Fallback>
      </mc:AlternateContent>
      <p:pic>
        <p:nvPicPr>
          <p:cNvPr id="2" name="Audio 1">
            <a:hlinkClick r:id="" action="ppaction://media"/>
            <a:extLst>
              <a:ext uri="{FF2B5EF4-FFF2-40B4-BE49-F238E27FC236}">
                <a16:creationId xmlns:a16="http://schemas.microsoft.com/office/drawing/2014/main" id="{6B04445A-51FA-9241-9A00-8ED8286FCB3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415007221"/>
      </p:ext>
    </p:extLst>
  </p:cSld>
  <p:clrMapOvr>
    <a:masterClrMapping/>
  </p:clrMapOvr>
  <mc:AlternateContent xmlns:mc="http://schemas.openxmlformats.org/markup-compatibility/2006">
    <mc:Choice xmlns:p14="http://schemas.microsoft.com/office/powerpoint/2010/main" Requires="p14">
      <p:transition spd="med" p14:dur="700" advTm="57862">
        <p:fade/>
      </p:transition>
    </mc:Choice>
    <mc:Fallback>
      <p:transition spd="med" advTm="578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1053852" y="260648"/>
            <a:ext cx="7588250" cy="685800"/>
          </a:xfrm>
        </p:spPr>
        <p:txBody>
          <a:bodyPr/>
          <a:lstStyle/>
          <a:p>
            <a:pPr>
              <a:defRPr/>
            </a:pPr>
            <a:r>
              <a:rPr lang="en-US" dirty="0"/>
              <a:t>The Smoothness Rule</a:t>
            </a:r>
          </a:p>
        </p:txBody>
      </p:sp>
      <mc:AlternateContent xmlns:mc="http://schemas.openxmlformats.org/markup-compatibility/2006" xmlns:a14="http://schemas.microsoft.com/office/drawing/2010/main">
        <mc:Choice Requires="a14">
          <p:sp>
            <p:nvSpPr>
              <p:cNvPr id="315395" name="Rectangle 3"/>
              <p:cNvSpPr>
                <a:spLocks noGrp="1" noChangeArrowheads="1"/>
              </p:cNvSpPr>
              <p:nvPr>
                <p:ph idx="1"/>
              </p:nvPr>
            </p:nvSpPr>
            <p:spPr>
              <a:xfrm>
                <a:off x="981844" y="1052736"/>
                <a:ext cx="10513168" cy="5472608"/>
              </a:xfrm>
            </p:spPr>
            <p:txBody>
              <a:bodyPr>
                <a:normAutofit fontScale="85000" lnSpcReduction="20000"/>
              </a:bodyPr>
              <a:lstStyle/>
              <a:p>
                <a:pPr marL="0" indent="0">
                  <a:buNone/>
                </a:pPr>
                <a:r>
                  <a:rPr lang="en-US" dirty="0">
                    <a:latin typeface="Arial" panose="020B0604020202020204" pitchFamily="34" charset="0"/>
                    <a:cs typeface="Arial" panose="020B0604020202020204" pitchFamily="34" charset="0"/>
                  </a:rPr>
                  <a:t>Smoothness</a:t>
                </a:r>
              </a:p>
              <a:p>
                <a:pPr>
                  <a:lnSpc>
                    <a:spcPct val="120000"/>
                  </a:lnSpc>
                </a:pPr>
                <a:r>
                  <a:rPr lang="en-US" dirty="0">
                    <a:latin typeface="Arial" panose="020B0604020202020204" pitchFamily="34" charset="0"/>
                    <a:cs typeface="Arial" panose="020B0604020202020204" pitchFamily="34" charset="0"/>
                  </a:rPr>
                  <a:t>Let 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be a non-negative function defined on the set of natural numbers. 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is called smooth if it is eventually non-decreasing </a:t>
                </a:r>
                <a:r>
                  <a:rPr lang="en-CA" dirty="0">
                    <a:latin typeface="Arial" panose="020B0604020202020204" pitchFamily="34" charset="0"/>
                    <a:cs typeface="Arial" panose="020B0604020202020204" pitchFamily="34" charset="0"/>
                  </a:rPr>
                  <a:t>and</a:t>
                </a:r>
              </a:p>
              <a:p>
                <a:pPr marL="0" indent="0">
                  <a:lnSpc>
                    <a:spcPct val="120000"/>
                  </a:lnSpc>
                  <a:buNone/>
                </a:pPr>
                <a:r>
                  <a:rPr lang="en-CA" dirty="0">
                    <a:latin typeface="Arial" panose="020B0604020202020204" pitchFamily="34" charset="0"/>
                    <a:cs typeface="Arial" panose="020B0604020202020204" pitchFamily="34" charset="0"/>
                  </a:rPr>
                  <a:t>                                        f(2</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CA"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Θ</a:t>
                </a:r>
                <a:r>
                  <a:rPr lang="en-CA" dirty="0">
                    <a:latin typeface="Arial" panose="020B0604020202020204" pitchFamily="34" charset="0"/>
                    <a:cs typeface="Arial" panose="020B0604020202020204" pitchFamily="34" charset="0"/>
                  </a:rPr>
                  <a:t>(f(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CA" dirty="0">
                    <a:latin typeface="Arial" panose="020B0604020202020204" pitchFamily="34" charset="0"/>
                    <a:cs typeface="Arial" panose="020B0604020202020204" pitchFamily="34" charset="0"/>
                  </a:rPr>
                  <a:t>)).</a:t>
                </a:r>
              </a:p>
              <a:p>
                <a:pPr>
                  <a:lnSpc>
                    <a:spcPct val="120000"/>
                  </a:lnSpc>
                </a:pPr>
                <a:r>
                  <a:rPr lang="en-US" dirty="0">
                    <a:latin typeface="Arial" panose="020B0604020202020204" pitchFamily="34" charset="0"/>
                    <a:cs typeface="Arial" panose="020B0604020202020204" pitchFamily="34" charset="0"/>
                  </a:rPr>
                  <a:t>For example, 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 </a:t>
                </a:r>
                <a14:m>
                  <m:oMath xmlns:m="http://schemas.openxmlformats.org/officeDocument/2006/math">
                    <m:func>
                      <m:funcPr>
                        <m:ctrlPr>
                          <a:rPr lang="en-US" i="1" smtClean="0">
                            <a:latin typeface="Cambria Math" panose="02040503050406030204" pitchFamily="18" charset="0"/>
                            <a:cs typeface="Arial" panose="020B0604020202020204" pitchFamily="34" charset="0"/>
                          </a:rPr>
                        </m:ctrlPr>
                      </m:funcPr>
                      <m:fName>
                        <m:sSub>
                          <m:sSubPr>
                            <m:ctrlPr>
                              <a:rPr lang="en-US" i="1" smtClean="0">
                                <a:latin typeface="Cambria Math" panose="02040503050406030204" pitchFamily="18" charset="0"/>
                                <a:cs typeface="Arial" panose="020B0604020202020204" pitchFamily="34" charset="0"/>
                              </a:rPr>
                            </m:ctrlPr>
                          </m:sSubPr>
                          <m:e>
                            <m:r>
                              <m:rPr>
                                <m:sty m:val="p"/>
                              </m:rPr>
                              <a:rPr lang="en-US" i="0" smtClean="0">
                                <a:latin typeface="Cambria Math" panose="02040503050406030204" pitchFamily="18" charset="0"/>
                                <a:cs typeface="Arial" panose="020B0604020202020204" pitchFamily="34" charset="0"/>
                              </a:rPr>
                              <m:t>log</m:t>
                            </m:r>
                          </m:e>
                          <m:sub>
                            <m:r>
                              <a:rPr lang="en-CA" b="0" i="1" smtClean="0">
                                <a:latin typeface="Cambria Math" panose="02040503050406030204" pitchFamily="18" charset="0"/>
                                <a:cs typeface="Arial" panose="020B0604020202020204" pitchFamily="34" charset="0"/>
                              </a:rPr>
                              <m:t>2</m:t>
                            </m:r>
                          </m:sub>
                        </m:sSub>
                      </m:fName>
                      <m:e>
                        <m:r>
                          <a:rPr lang="en-CA" b="0" i="1" smtClean="0">
                            <a:latin typeface="Cambria Math" panose="02040503050406030204" pitchFamily="18" charset="0"/>
                            <a:cs typeface="Arial" panose="020B0604020202020204" pitchFamily="34" charset="0"/>
                          </a:rPr>
                          <m:t>𝑛</m:t>
                        </m:r>
                      </m:e>
                    </m:func>
                  </m:oMath>
                </a14:m>
                <a:r>
                  <a:rPr lang="en-US" dirty="0">
                    <a:latin typeface="Arial" panose="020B0604020202020204" pitchFamily="34" charset="0"/>
                    <a:cs typeface="Arial" panose="020B0604020202020204" pitchFamily="34" charset="0"/>
                  </a:rPr>
                  <a:t> is smooth, because </a:t>
                </a:r>
                <a14:m>
                  <m:oMath xmlns:m="http://schemas.openxmlformats.org/officeDocument/2006/math">
                    <m:func>
                      <m:funcPr>
                        <m:ctrlPr>
                          <a:rPr lang="en-US" i="1">
                            <a:latin typeface="Cambria Math" panose="02040503050406030204" pitchFamily="18" charset="0"/>
                            <a:cs typeface="Arial" panose="020B0604020202020204" pitchFamily="34" charset="0"/>
                          </a:rPr>
                        </m:ctrlPr>
                      </m:funcPr>
                      <m:fName>
                        <m:sSub>
                          <m:sSubPr>
                            <m:ctrlPr>
                              <a:rPr lang="en-US" i="1">
                                <a:latin typeface="Cambria Math" panose="02040503050406030204" pitchFamily="18" charset="0"/>
                                <a:cs typeface="Arial" panose="020B0604020202020204" pitchFamily="34" charset="0"/>
                              </a:rPr>
                            </m:ctrlPr>
                          </m:sSubPr>
                          <m:e>
                            <m:r>
                              <m:rPr>
                                <m:sty m:val="p"/>
                              </m:rPr>
                              <a:rPr lang="en-US">
                                <a:latin typeface="Cambria Math" panose="02040503050406030204" pitchFamily="18" charset="0"/>
                                <a:cs typeface="Arial" panose="020B0604020202020204" pitchFamily="34" charset="0"/>
                              </a:rPr>
                              <m:t>log</m:t>
                            </m:r>
                          </m:e>
                          <m:sub>
                            <m:r>
                              <a:rPr lang="en-CA" i="1">
                                <a:latin typeface="Cambria Math" panose="02040503050406030204" pitchFamily="18" charset="0"/>
                                <a:cs typeface="Arial" panose="020B0604020202020204" pitchFamily="34" charset="0"/>
                              </a:rPr>
                              <m:t>2</m:t>
                            </m:r>
                          </m:sub>
                        </m:sSub>
                      </m:fName>
                      <m:e>
                        <m:r>
                          <a:rPr lang="en-CA" i="1">
                            <a:latin typeface="Cambria Math" panose="02040503050406030204" pitchFamily="18" charset="0"/>
                            <a:cs typeface="Arial" panose="020B0604020202020204" pitchFamily="34" charset="0"/>
                          </a:rPr>
                          <m:t>𝑛</m:t>
                        </m:r>
                      </m:e>
                    </m:func>
                  </m:oMath>
                </a14:m>
                <a:r>
                  <a:rPr lang="en-US" dirty="0">
                    <a:latin typeface="Arial" panose="020B0604020202020204" pitchFamily="34" charset="0"/>
                    <a:cs typeface="Arial" panose="020B0604020202020204" pitchFamily="34" charset="0"/>
                  </a:rPr>
                  <a:t> is eventually </a:t>
                </a:r>
                <a:r>
                  <a:rPr lang="en-CA" dirty="0">
                    <a:latin typeface="Arial" panose="020B0604020202020204" pitchFamily="34" charset="0"/>
                    <a:cs typeface="Arial" panose="020B0604020202020204" pitchFamily="34" charset="0"/>
                  </a:rPr>
                  <a:t>non-decreasing, and</a:t>
                </a:r>
              </a:p>
              <a:p>
                <a:pPr marL="0" indent="0">
                  <a:lnSpc>
                    <a:spcPct val="120000"/>
                  </a:lnSpc>
                  <a:buNone/>
                </a:pPr>
                <a:r>
                  <a:rPr lang="pt-BR" dirty="0">
                    <a:latin typeface="Arial" panose="020B0604020202020204" pitchFamily="34" charset="0"/>
                    <a:cs typeface="Arial" panose="020B0604020202020204" pitchFamily="34" charset="0"/>
                  </a:rPr>
                  <a:t>                           f(2</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pt-BR" dirty="0">
                    <a:latin typeface="Arial" panose="020B0604020202020204" pitchFamily="34" charset="0"/>
                    <a:cs typeface="Arial" panose="020B0604020202020204" pitchFamily="34" charset="0"/>
                  </a:rPr>
                  <a:t>) = </a:t>
                </a:r>
                <a14:m>
                  <m:oMath xmlns:m="http://schemas.openxmlformats.org/officeDocument/2006/math">
                    <m:func>
                      <m:funcPr>
                        <m:ctrlPr>
                          <a:rPr lang="en-US" i="1">
                            <a:latin typeface="Cambria Math" panose="02040503050406030204" pitchFamily="18" charset="0"/>
                            <a:cs typeface="Arial" panose="020B0604020202020204" pitchFamily="34" charset="0"/>
                          </a:rPr>
                        </m:ctrlPr>
                      </m:funcPr>
                      <m:fName>
                        <m:sSub>
                          <m:sSubPr>
                            <m:ctrlPr>
                              <a:rPr lang="en-US" i="1">
                                <a:latin typeface="Cambria Math" panose="02040503050406030204" pitchFamily="18" charset="0"/>
                                <a:cs typeface="Arial" panose="020B0604020202020204" pitchFamily="34" charset="0"/>
                              </a:rPr>
                            </m:ctrlPr>
                          </m:sSubPr>
                          <m:e>
                            <m:r>
                              <m:rPr>
                                <m:sty m:val="p"/>
                              </m:rPr>
                              <a:rPr lang="en-US">
                                <a:latin typeface="Cambria Math" panose="02040503050406030204" pitchFamily="18" charset="0"/>
                                <a:cs typeface="Arial" panose="020B0604020202020204" pitchFamily="34" charset="0"/>
                              </a:rPr>
                              <m:t>log</m:t>
                            </m:r>
                          </m:e>
                          <m:sub>
                            <m:r>
                              <a:rPr lang="en-CA" i="1">
                                <a:latin typeface="Cambria Math" panose="02040503050406030204" pitchFamily="18" charset="0"/>
                                <a:cs typeface="Arial" panose="020B0604020202020204" pitchFamily="34" charset="0"/>
                              </a:rPr>
                              <m:t>2</m:t>
                            </m:r>
                          </m:sub>
                        </m:sSub>
                      </m:fName>
                      <m:e>
                        <m:r>
                          <a:rPr lang="en-CA" b="0" i="1" smtClean="0">
                            <a:latin typeface="Cambria Math" panose="02040503050406030204" pitchFamily="18" charset="0"/>
                            <a:cs typeface="Arial" panose="020B0604020202020204" pitchFamily="34" charset="0"/>
                          </a:rPr>
                          <m:t>(2</m:t>
                        </m:r>
                        <m:r>
                          <a:rPr lang="en-CA" i="1">
                            <a:latin typeface="Cambria Math" panose="02040503050406030204" pitchFamily="18" charset="0"/>
                            <a:cs typeface="Arial" panose="020B0604020202020204" pitchFamily="34" charset="0"/>
                          </a:rPr>
                          <m:t>𝑛</m:t>
                        </m:r>
                        <m:r>
                          <a:rPr lang="en-CA" b="0" i="1" smtClean="0">
                            <a:latin typeface="Cambria Math" panose="02040503050406030204" pitchFamily="18" charset="0"/>
                            <a:cs typeface="Arial" panose="020B0604020202020204" pitchFamily="34" charset="0"/>
                          </a:rPr>
                          <m:t>)</m:t>
                        </m:r>
                      </m:e>
                    </m:func>
                    <m:r>
                      <a:rPr lang="en-CA" i="1">
                        <a:latin typeface="Cambria Math" panose="02040503050406030204" pitchFamily="18" charset="0"/>
                        <a:cs typeface="Arial" panose="020B0604020202020204" pitchFamily="34" charset="0"/>
                      </a:rPr>
                      <m:t> </m:t>
                    </m:r>
                  </m:oMath>
                </a14:m>
                <a:r>
                  <a:rPr lang="pt-BR" dirty="0">
                    <a:latin typeface="Arial" panose="020B0604020202020204" pitchFamily="34" charset="0"/>
                    <a:cs typeface="Arial" panose="020B0604020202020204" pitchFamily="34" charset="0"/>
                  </a:rPr>
                  <a:t>= 1 + </a:t>
                </a:r>
                <a14:m>
                  <m:oMath xmlns:m="http://schemas.openxmlformats.org/officeDocument/2006/math">
                    <m:func>
                      <m:funcPr>
                        <m:ctrlPr>
                          <a:rPr lang="en-US" i="1">
                            <a:latin typeface="Cambria Math" panose="02040503050406030204" pitchFamily="18" charset="0"/>
                            <a:cs typeface="Arial" panose="020B0604020202020204" pitchFamily="34" charset="0"/>
                          </a:rPr>
                        </m:ctrlPr>
                      </m:funcPr>
                      <m:fName>
                        <m:sSub>
                          <m:sSubPr>
                            <m:ctrlPr>
                              <a:rPr lang="en-US" i="1">
                                <a:latin typeface="Cambria Math" panose="02040503050406030204" pitchFamily="18" charset="0"/>
                                <a:cs typeface="Arial" panose="020B0604020202020204" pitchFamily="34" charset="0"/>
                              </a:rPr>
                            </m:ctrlPr>
                          </m:sSubPr>
                          <m:e>
                            <m:r>
                              <m:rPr>
                                <m:sty m:val="p"/>
                              </m:rPr>
                              <a:rPr lang="en-US">
                                <a:latin typeface="Cambria Math" panose="02040503050406030204" pitchFamily="18" charset="0"/>
                                <a:cs typeface="Arial" panose="020B0604020202020204" pitchFamily="34" charset="0"/>
                              </a:rPr>
                              <m:t>log</m:t>
                            </m:r>
                          </m:e>
                          <m:sub>
                            <m:r>
                              <a:rPr lang="en-CA" i="1">
                                <a:latin typeface="Cambria Math" panose="02040503050406030204" pitchFamily="18" charset="0"/>
                                <a:cs typeface="Arial" panose="020B0604020202020204" pitchFamily="34" charset="0"/>
                              </a:rPr>
                              <m:t>2</m:t>
                            </m:r>
                          </m:sub>
                        </m:sSub>
                      </m:fName>
                      <m:e>
                        <m:r>
                          <a:rPr lang="en-CA" i="1">
                            <a:latin typeface="Cambria Math" panose="02040503050406030204" pitchFamily="18" charset="0"/>
                            <a:cs typeface="Arial" panose="020B0604020202020204" pitchFamily="34" charset="0"/>
                          </a:rPr>
                          <m:t>𝑛</m:t>
                        </m:r>
                      </m:e>
                    </m:func>
                    <m:r>
                      <a:rPr lang="en-CA" i="1">
                        <a:latin typeface="Cambria Math" panose="02040503050406030204" pitchFamily="18" charset="0"/>
                        <a:cs typeface="Arial" panose="020B0604020202020204" pitchFamily="34" charset="0"/>
                      </a:rPr>
                      <m:t> </m:t>
                    </m:r>
                  </m:oMath>
                </a14:m>
                <a:r>
                  <a:rPr lang="pt-BR" dirty="0">
                    <a:latin typeface="Arial" panose="020B0604020202020204" pitchFamily="34" charset="0"/>
                    <a:cs typeface="Arial" panose="020B0604020202020204" pitchFamily="34" charset="0"/>
                  </a:rPr>
                  <a:t>∈</a:t>
                </a:r>
                <a:r>
                  <a:rPr lang="el-GR" dirty="0">
                    <a:latin typeface="Arial" panose="020B0604020202020204" pitchFamily="34" charset="0"/>
                    <a:cs typeface="Arial" panose="020B0604020202020204" pitchFamily="34" charset="0"/>
                  </a:rPr>
                  <a:t>Θ</a:t>
                </a:r>
                <a:r>
                  <a:rPr lang="pt-BR" dirty="0">
                    <a:latin typeface="Arial" panose="020B0604020202020204" pitchFamily="34" charset="0"/>
                    <a:cs typeface="Arial" panose="020B0604020202020204" pitchFamily="34" charset="0"/>
                  </a:rPr>
                  <a:t>(</a:t>
                </a:r>
                <a14:m>
                  <m:oMath xmlns:m="http://schemas.openxmlformats.org/officeDocument/2006/math">
                    <m:func>
                      <m:funcPr>
                        <m:ctrlPr>
                          <a:rPr lang="pt-BR" i="1" dirty="0" smtClean="0">
                            <a:latin typeface="Cambria Math" panose="02040503050406030204" pitchFamily="18" charset="0"/>
                            <a:cs typeface="Arial" panose="020B0604020202020204" pitchFamily="34" charset="0"/>
                          </a:rPr>
                        </m:ctrlPr>
                      </m:funcPr>
                      <m:fName>
                        <m:r>
                          <m:rPr>
                            <m:sty m:val="p"/>
                          </m:rPr>
                          <a:rPr lang="pt-BR" i="0" dirty="0" smtClean="0">
                            <a:latin typeface="Cambria Math" panose="02040503050406030204" pitchFamily="18" charset="0"/>
                            <a:cs typeface="Arial" panose="020B0604020202020204" pitchFamily="34" charset="0"/>
                          </a:rPr>
                          <m:t>log</m:t>
                        </m:r>
                      </m:fName>
                      <m:e>
                        <m:r>
                          <a:rPr lang="en-CA" b="0" i="1" dirty="0" smtClean="0">
                            <a:latin typeface="Cambria Math" panose="02040503050406030204" pitchFamily="18" charset="0"/>
                            <a:cs typeface="Arial" panose="020B0604020202020204" pitchFamily="34" charset="0"/>
                          </a:rPr>
                          <m:t>𝑛</m:t>
                        </m:r>
                      </m:e>
                    </m:func>
                  </m:oMath>
                </a14:m>
                <a:r>
                  <a:rPr lang="pt-BR" dirty="0">
                    <a:latin typeface="Arial" panose="020B0604020202020204" pitchFamily="34" charset="0"/>
                    <a:cs typeface="Arial" panose="020B0604020202020204" pitchFamily="34" charset="0"/>
                  </a:rPr>
                  <a:t>).</a:t>
                </a:r>
              </a:p>
              <a:p>
                <a:pPr>
                  <a:lnSpc>
                    <a:spcPct val="120000"/>
                  </a:lnSpc>
                </a:pPr>
                <a:r>
                  <a:rPr lang="en-US" dirty="0">
                    <a:latin typeface="Arial" panose="020B0604020202020204" pitchFamily="34" charset="0"/>
                    <a:cs typeface="Arial" panose="020B0604020202020204" pitchFamily="34" charset="0"/>
                  </a:rPr>
                  <a:t>Fast growing functions, such as </a:t>
                </a:r>
                <a14:m>
                  <m:oMath xmlns:m="http://schemas.openxmlformats.org/officeDocument/2006/math">
                    <m:sSup>
                      <m:sSupPr>
                        <m:ctrlPr>
                          <a:rPr lang="en-US" i="1" smtClean="0">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𝑎</m:t>
                        </m:r>
                      </m:e>
                      <m:sup>
                        <m:r>
                          <a:rPr lang="en-CA" b="0" i="1" smtClean="0">
                            <a:latin typeface="Cambria Math" panose="02040503050406030204" pitchFamily="18" charset="0"/>
                            <a:cs typeface="Arial" panose="020B0604020202020204" pitchFamily="34" charset="0"/>
                          </a:rPr>
                          <m:t>𝑛</m:t>
                        </m:r>
                      </m:sup>
                    </m:sSup>
                  </m:oMath>
                </a14:m>
                <a:r>
                  <a:rPr lang="en-US" dirty="0">
                    <a:latin typeface="Arial" panose="020B0604020202020204" pitchFamily="34" charset="0"/>
                    <a:cs typeface="Arial" panose="020B0604020202020204" pitchFamily="34" charset="0"/>
                  </a:rPr>
                  <a:t> where </a:t>
                </a:r>
                <a14:m>
                  <m:oMath xmlns:m="http://schemas.openxmlformats.org/officeDocument/2006/math">
                    <m:r>
                      <a:rPr lang="en-CA" b="0" i="1" smtClean="0">
                        <a:latin typeface="Cambria Math" panose="02040503050406030204" pitchFamily="18" charset="0"/>
                        <a:cs typeface="Arial" panose="020B0604020202020204" pitchFamily="34" charset="0"/>
                      </a:rPr>
                      <m:t>𝑎</m:t>
                    </m:r>
                  </m:oMath>
                </a14:m>
                <a:r>
                  <a:rPr lang="en-US" dirty="0">
                    <a:latin typeface="Arial" panose="020B0604020202020204" pitchFamily="34" charset="0"/>
                    <a:cs typeface="Arial" panose="020B0604020202020204" pitchFamily="34" charset="0"/>
                  </a:rPr>
                  <a:t> &gt; 1 and </a:t>
                </a:r>
                <a14:m>
                  <m:oMath xmlns:m="http://schemas.openxmlformats.org/officeDocument/2006/math">
                    <m:r>
                      <a:rPr lang="en-CA" b="0" i="1" smtClean="0">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are not smooth. For example, 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𝑛</m:t>
                        </m:r>
                      </m:sup>
                    </m:sSup>
                    <m:r>
                      <a:rPr lang="en-CA" i="1">
                        <a:latin typeface="Cambria Math" panose="02040503050406030204" pitchFamily="18" charset="0"/>
                        <a:cs typeface="Arial" panose="020B0604020202020204" pitchFamily="34" charset="0"/>
                      </a:rPr>
                      <m:t> </m:t>
                    </m:r>
                  </m:oMath>
                </a14:m>
                <a:r>
                  <a:rPr lang="en-US" dirty="0">
                    <a:latin typeface="Arial" panose="020B0604020202020204" pitchFamily="34" charset="0"/>
                    <a:cs typeface="Arial" panose="020B0604020202020204" pitchFamily="34" charset="0"/>
                  </a:rPr>
                  <a:t> is not smooth, because</a:t>
                </a:r>
              </a:p>
              <a:p>
                <a:pPr marL="0" indent="0">
                  <a:lnSpc>
                    <a:spcPct val="120000"/>
                  </a:lnSpc>
                  <a:buNone/>
                </a:pPr>
                <a:r>
                  <a:rPr lang="en-CA" dirty="0">
                    <a:latin typeface="Arial" panose="020B0604020202020204" pitchFamily="34" charset="0"/>
                    <a:cs typeface="Arial" panose="020B0604020202020204" pitchFamily="34" charset="0"/>
                  </a:rPr>
                  <a:t>                            f(2</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CA" dirty="0">
                    <a:latin typeface="Arial" panose="020B0604020202020204" pitchFamily="34" charset="0"/>
                    <a:cs typeface="Arial" panose="020B0604020202020204" pitchFamily="34" charset="0"/>
                  </a:rPr>
                  <a:t>) =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2</m:t>
                        </m:r>
                        <m:r>
                          <a:rPr lang="en-CA" i="1">
                            <a:latin typeface="Cambria Math" panose="02040503050406030204" pitchFamily="18" charset="0"/>
                            <a:cs typeface="Arial" panose="020B0604020202020204" pitchFamily="34" charset="0"/>
                          </a:rPr>
                          <m:t>𝑛</m:t>
                        </m:r>
                      </m:sup>
                    </m:sSup>
                    <m:r>
                      <a:rPr lang="en-CA" i="1">
                        <a:latin typeface="Cambria Math" panose="02040503050406030204" pitchFamily="18" charset="0"/>
                        <a:cs typeface="Arial" panose="020B0604020202020204" pitchFamily="34" charset="0"/>
                      </a:rPr>
                      <m:t> </m:t>
                    </m:r>
                  </m:oMath>
                </a14:m>
                <a:r>
                  <a:rPr lang="en-CA" dirty="0">
                    <a:latin typeface="Arial" panose="020B0604020202020204" pitchFamily="34" charset="0"/>
                    <a:cs typeface="Arial" panose="020B0604020202020204" pitchFamily="34" charset="0"/>
                  </a:rPr>
                  <a:t>= </a:t>
                </a:r>
                <a14:m>
                  <m:oMath xmlns:m="http://schemas.openxmlformats.org/officeDocument/2006/math">
                    <m:sSup>
                      <m:sSupPr>
                        <m:ctrlPr>
                          <a:rPr lang="en-CA" i="1" smtClean="0">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2</m:t>
                        </m:r>
                      </m:e>
                      <m:sup>
                        <m:sSup>
                          <m:sSupPr>
                            <m:ctrlPr>
                              <a:rPr lang="en-CA" i="1" smtClean="0">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𝑛</m:t>
                            </m:r>
                          </m:sup>
                        </m:sSup>
                      </m:sup>
                    </m:sSup>
                  </m:oMath>
                </a14:m>
                <a:r>
                  <a:rPr lang="en-CA" dirty="0">
                    <a:latin typeface="Arial" panose="020B0604020202020204" pitchFamily="34" charset="0"/>
                    <a:cs typeface="Arial" panose="020B0604020202020204" pitchFamily="34" charset="0"/>
                  </a:rPr>
                  <a:t> =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4</m:t>
                        </m:r>
                      </m:e>
                      <m:sup>
                        <m:r>
                          <a:rPr lang="en-CA" i="1">
                            <a:latin typeface="Cambria Math" panose="02040503050406030204" pitchFamily="18" charset="0"/>
                            <a:cs typeface="Arial" panose="020B0604020202020204" pitchFamily="34" charset="0"/>
                          </a:rPr>
                          <m:t>𝑛</m:t>
                        </m:r>
                      </m:sup>
                    </m:sSup>
                    <m:r>
                      <a:rPr lang="en-CA" i="1">
                        <a:latin typeface="Cambria Math" panose="02040503050406030204" pitchFamily="18" charset="0"/>
                        <a:cs typeface="Arial" panose="020B0604020202020204" pitchFamily="34" charset="0"/>
                      </a:rPr>
                      <m:t> </m:t>
                    </m:r>
                  </m:oMath>
                </a14:m>
                <a:r>
                  <a:rPr lang="en-CA" dirty="0">
                    <a:latin typeface="Arial" panose="020B0604020202020204" pitchFamily="34" charset="0"/>
                    <a:cs typeface="Arial" panose="020B0604020202020204" pitchFamily="34" charset="0"/>
                  </a:rPr>
                  <a:t> </a:t>
                </a:r>
                <a14:m>
                  <m:oMath xmlns:m="http://schemas.openxmlformats.org/officeDocument/2006/math">
                    <m:r>
                      <a:rPr lang="en-CA" i="1" dirty="0" smtClean="0">
                        <a:latin typeface="Cambria Math" panose="02040503050406030204" pitchFamily="18" charset="0"/>
                        <a:cs typeface="Arial" panose="020B0604020202020204" pitchFamily="34" charset="0"/>
                      </a:rPr>
                      <m:t>∉</m:t>
                    </m:r>
                    <m:r>
                      <a:rPr lang="en-CA" b="0" i="1" dirty="0" smtClean="0">
                        <a:latin typeface="Cambria Math" panose="02040503050406030204" pitchFamily="18" charset="0"/>
                        <a:cs typeface="Arial" panose="020B0604020202020204" pitchFamily="34" charset="0"/>
                      </a:rPr>
                      <m:t> </m:t>
                    </m:r>
                  </m:oMath>
                </a14:m>
                <a:r>
                  <a:rPr lang="el-GR" dirty="0">
                    <a:latin typeface="Arial" panose="020B0604020202020204" pitchFamily="34" charset="0"/>
                    <a:cs typeface="Arial" panose="020B0604020202020204" pitchFamily="34" charset="0"/>
                  </a:rPr>
                  <a:t>Θ</a:t>
                </a:r>
                <a:r>
                  <a:rPr lang="en-CA" dirty="0">
                    <a:latin typeface="Arial" panose="020B0604020202020204" pitchFamily="34" charset="0"/>
                    <a:cs typeface="Arial" panose="020B0604020202020204" pitchFamily="34" charset="0"/>
                  </a:rPr>
                  <a:t>(</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2</m:t>
                        </m:r>
                      </m:e>
                      <m:sup>
                        <m:r>
                          <a:rPr lang="en-CA" i="1">
                            <a:latin typeface="Cambria Math" panose="02040503050406030204" pitchFamily="18" charset="0"/>
                            <a:cs typeface="Arial" panose="020B0604020202020204" pitchFamily="34" charset="0"/>
                          </a:rPr>
                          <m:t>𝑛</m:t>
                        </m:r>
                      </m:sup>
                    </m:sSup>
                  </m:oMath>
                </a14:m>
                <a:r>
                  <a:rPr lang="en-CA" dirty="0">
                    <a:latin typeface="Arial" panose="020B0604020202020204" pitchFamily="34" charset="0"/>
                    <a:cs typeface="Arial" panose="020B0604020202020204" pitchFamily="34" charset="0"/>
                  </a:rPr>
                  <a:t>).</a:t>
                </a:r>
              </a:p>
              <a:p>
                <a:pPr>
                  <a:lnSpc>
                    <a:spcPct val="120000"/>
                  </a:lnSpc>
                </a:pPr>
                <a:r>
                  <a:rPr lang="en-US" dirty="0">
                    <a:latin typeface="Arial" panose="020B0604020202020204" pitchFamily="34" charset="0"/>
                    <a:cs typeface="Arial" panose="020B0604020202020204" pitchFamily="34" charset="0"/>
                  </a:rPr>
                  <a:t>Let 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be a smooth function. For any fixed integer </a:t>
                </a:r>
                <a:r>
                  <a:rPr lang="en-US" i="1" dirty="0">
                    <a:latin typeface="Arial" panose="020B0604020202020204" pitchFamily="34" charset="0"/>
                    <a:cs typeface="Arial" panose="020B0604020202020204" pitchFamily="34" charset="0"/>
                  </a:rPr>
                  <a:t>b</a:t>
                </a:r>
                <a:r>
                  <a:rPr lang="en-US" dirty="0">
                    <a:latin typeface="Arial" panose="020B0604020202020204" pitchFamily="34" charset="0"/>
                    <a:cs typeface="Arial" panose="020B0604020202020204" pitchFamily="34" charset="0"/>
                  </a:rPr>
                  <a:t> ≥ 2,</a:t>
                </a:r>
              </a:p>
              <a:p>
                <a:pPr marL="0" indent="0">
                  <a:lnSpc>
                    <a:spcPct val="120000"/>
                  </a:lnSpc>
                  <a:buNone/>
                </a:pPr>
                <a:r>
                  <a:rPr lang="en-CA" dirty="0">
                    <a:latin typeface="Arial" panose="020B0604020202020204" pitchFamily="34" charset="0"/>
                    <a:cs typeface="Arial" panose="020B0604020202020204" pitchFamily="34" charset="0"/>
                  </a:rPr>
                  <a:t>                                     f(</a:t>
                </a:r>
                <a:r>
                  <a:rPr lang="en-CA" i="1" dirty="0">
                    <a:latin typeface="Arial" panose="020B0604020202020204" pitchFamily="34" charset="0"/>
                    <a:cs typeface="Arial" panose="020B0604020202020204" pitchFamily="34" charset="0"/>
                  </a:rPr>
                  <a:t>b</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CA"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Θ</a:t>
                </a:r>
                <a:r>
                  <a:rPr lang="en-CA" dirty="0">
                    <a:latin typeface="Arial" panose="020B0604020202020204" pitchFamily="34" charset="0"/>
                    <a:cs typeface="Arial" panose="020B0604020202020204" pitchFamily="34" charset="0"/>
                  </a:rPr>
                  <a:t>(f(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CA" dirty="0">
                    <a:latin typeface="Arial" panose="020B0604020202020204" pitchFamily="34" charset="0"/>
                    <a:cs typeface="Arial" panose="020B0604020202020204" pitchFamily="34" charset="0"/>
                  </a:rPr>
                  <a:t>)).</a:t>
                </a:r>
              </a:p>
            </p:txBody>
          </p:sp>
        </mc:Choice>
        <mc:Fallback xmlns="">
          <p:sp>
            <p:nvSpPr>
              <p:cNvPr id="315395" name="Rectangle 3"/>
              <p:cNvSpPr>
                <a:spLocks noGrp="1" noRot="1" noChangeAspect="1" noMove="1" noResize="1" noEditPoints="1" noAdjustHandles="1" noChangeArrowheads="1" noChangeShapeType="1" noTextEdit="1"/>
              </p:cNvSpPr>
              <p:nvPr>
                <p:ph idx="1"/>
              </p:nvPr>
            </p:nvSpPr>
            <p:spPr>
              <a:xfrm>
                <a:off x="981844" y="1052736"/>
                <a:ext cx="10513168" cy="5472608"/>
              </a:xfrm>
              <a:blipFill>
                <a:blip r:embed="rId5"/>
                <a:stretch>
                  <a:fillRect l="-580" t="-2230" r="-348"/>
                </a:stretch>
              </a:blipFill>
            </p:spPr>
            <p:txBody>
              <a:bodyPr/>
              <a:lstStyle/>
              <a:p>
                <a:r>
                  <a:rPr lang="en-CA">
                    <a:noFill/>
                  </a:rPr>
                  <a:t> </a:t>
                </a:r>
              </a:p>
            </p:txBody>
          </p:sp>
        </mc:Fallback>
      </mc:AlternateContent>
      <p:pic>
        <p:nvPicPr>
          <p:cNvPr id="2" name="Audio 1">
            <a:hlinkClick r:id="" action="ppaction://media"/>
            <a:extLst>
              <a:ext uri="{FF2B5EF4-FFF2-40B4-BE49-F238E27FC236}">
                <a16:creationId xmlns:a16="http://schemas.microsoft.com/office/drawing/2014/main" id="{CEF92526-8F91-1A47-8807-51D278F28E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359953194"/>
      </p:ext>
    </p:extLst>
  </p:cSld>
  <p:clrMapOvr>
    <a:masterClrMapping/>
  </p:clrMapOvr>
  <mc:AlternateContent xmlns:mc="http://schemas.openxmlformats.org/markup-compatibility/2006">
    <mc:Choice xmlns:p14="http://schemas.microsoft.com/office/powerpoint/2010/main" Requires="p14">
      <p:transition spd="med" p14:dur="700" advTm="41022">
        <p:fade/>
      </p:transition>
    </mc:Choice>
    <mc:Fallback>
      <p:transition spd="med" advTm="410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1053852" y="260648"/>
            <a:ext cx="7588250" cy="685800"/>
          </a:xfrm>
        </p:spPr>
        <p:txBody>
          <a:bodyPr/>
          <a:lstStyle/>
          <a:p>
            <a:pPr>
              <a:defRPr/>
            </a:pPr>
            <a:r>
              <a:rPr lang="en-US" dirty="0"/>
              <a:t>The Smoothness Rule</a:t>
            </a:r>
          </a:p>
        </p:txBody>
      </p:sp>
      <mc:AlternateContent xmlns:mc="http://schemas.openxmlformats.org/markup-compatibility/2006" xmlns:a14="http://schemas.microsoft.com/office/drawing/2010/main">
        <mc:Choice Requires="a14">
          <p:sp>
            <p:nvSpPr>
              <p:cNvPr id="315395" name="Rectangle 3"/>
              <p:cNvSpPr>
                <a:spLocks noGrp="1" noChangeArrowheads="1"/>
              </p:cNvSpPr>
              <p:nvPr>
                <p:ph idx="1"/>
              </p:nvPr>
            </p:nvSpPr>
            <p:spPr>
              <a:xfrm>
                <a:off x="981844" y="1052736"/>
                <a:ext cx="10513168" cy="4320480"/>
              </a:xfrm>
            </p:spPr>
            <p:txBody>
              <a:bodyPr>
                <a:normAutofit/>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i="1" dirty="0">
                    <a:latin typeface="Arial" panose="020B0604020202020204" pitchFamily="34" charset="0"/>
                    <a:cs typeface="Arial" panose="020B0604020202020204" pitchFamily="34" charset="0"/>
                  </a:rPr>
                  <a:t>Smoothness rule</a:t>
                </a:r>
                <a:r>
                  <a:rPr lang="en-US" dirty="0">
                    <a:latin typeface="Arial" panose="020B0604020202020204" pitchFamily="34" charset="0"/>
                    <a:cs typeface="Arial" panose="020B0604020202020204" pitchFamily="34" charset="0"/>
                  </a:rPr>
                  <a:t>: Let T(</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be an eventually non-decreasing function and 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be a smooth function. If</a:t>
                </a:r>
              </a:p>
              <a:p>
                <a:pPr marL="0" indent="0">
                  <a:buNone/>
                </a:pPr>
                <a:r>
                  <a:rPr lang="en-CA" dirty="0">
                    <a:latin typeface="Arial" panose="020B0604020202020204" pitchFamily="34" charset="0"/>
                    <a:cs typeface="Arial" panose="020B0604020202020204" pitchFamily="34" charset="0"/>
                  </a:rPr>
                  <a:t>                                       T(</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CA" dirty="0">
                    <a:latin typeface="Arial" panose="020B0604020202020204" pitchFamily="34" charset="0"/>
                    <a:cs typeface="Arial" panose="020B0604020202020204" pitchFamily="34" charset="0"/>
                  </a:rPr>
                  <a:t>) ∈ </a:t>
                </a:r>
                <a:r>
                  <a:rPr lang="el-GR" dirty="0">
                    <a:latin typeface="Arial" panose="020B0604020202020204" pitchFamily="34" charset="0"/>
                    <a:cs typeface="Arial" panose="020B0604020202020204" pitchFamily="34" charset="0"/>
                  </a:rPr>
                  <a:t>Θ</a:t>
                </a:r>
                <a:r>
                  <a:rPr lang="en-CA" dirty="0">
                    <a:latin typeface="Arial" panose="020B0604020202020204" pitchFamily="34" charset="0"/>
                    <a:cs typeface="Arial" panose="020B0604020202020204" pitchFamily="34" charset="0"/>
                  </a:rPr>
                  <a:t>(f(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CA" dirty="0">
                    <a:latin typeface="Arial" panose="020B0604020202020204" pitchFamily="34" charset="0"/>
                    <a:cs typeface="Arial" panose="020B0604020202020204" pitchFamily="34" charset="0"/>
                  </a:rPr>
                  <a:t>))</a:t>
                </a:r>
              </a:p>
              <a:p>
                <a:pPr marL="0" indent="0">
                  <a:buNone/>
                </a:pPr>
                <a:r>
                  <a:rPr lang="en-US" dirty="0">
                    <a:latin typeface="Arial" panose="020B0604020202020204" pitchFamily="34" charset="0"/>
                    <a:cs typeface="Arial" panose="020B0604020202020204" pitchFamily="34" charset="0"/>
                  </a:rPr>
                  <a:t>Is true for values of </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that are powers of </a:t>
                </a:r>
                <a:r>
                  <a:rPr lang="en-US" i="1" dirty="0">
                    <a:latin typeface="Arial" panose="020B0604020202020204" pitchFamily="34" charset="0"/>
                    <a:cs typeface="Arial" panose="020B0604020202020204" pitchFamily="34" charset="0"/>
                  </a:rPr>
                  <a:t>b</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a:t>
                </a:r>
                <a:r>
                  <a:rPr lang="en-US" dirty="0">
                    <a:latin typeface="Arial" panose="020B0604020202020204" pitchFamily="34" charset="0"/>
                    <a:cs typeface="Arial" panose="020B0604020202020204" pitchFamily="34" charset="0"/>
                  </a:rPr>
                  <a:t> ≥ 2), then</a:t>
                </a:r>
              </a:p>
              <a:p>
                <a:pPr marL="0" indent="0">
                  <a:buNone/>
                </a:pPr>
                <a:r>
                  <a:rPr lang="en-CA" dirty="0">
                    <a:latin typeface="Arial" panose="020B0604020202020204" pitchFamily="34" charset="0"/>
                    <a:cs typeface="Arial" panose="020B0604020202020204" pitchFamily="34" charset="0"/>
                  </a:rPr>
                  <a:t>                                       T(</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CA" dirty="0">
                    <a:latin typeface="Arial" panose="020B0604020202020204" pitchFamily="34" charset="0"/>
                    <a:cs typeface="Arial" panose="020B0604020202020204" pitchFamily="34" charset="0"/>
                  </a:rPr>
                  <a:t>) ∈ </a:t>
                </a:r>
                <a:r>
                  <a:rPr lang="el-GR" dirty="0">
                    <a:latin typeface="Arial" panose="020B0604020202020204" pitchFamily="34" charset="0"/>
                    <a:cs typeface="Arial" panose="020B0604020202020204" pitchFamily="34" charset="0"/>
                  </a:rPr>
                  <a:t>Θ</a:t>
                </a:r>
                <a:r>
                  <a:rPr lang="en-CA" dirty="0">
                    <a:latin typeface="Arial" panose="020B0604020202020204" pitchFamily="34" charset="0"/>
                    <a:cs typeface="Arial" panose="020B0604020202020204" pitchFamily="34" charset="0"/>
                  </a:rPr>
                  <a:t>(f(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CA" dirty="0">
                    <a:latin typeface="Arial" panose="020B0604020202020204" pitchFamily="34" charset="0"/>
                    <a:cs typeface="Arial" panose="020B0604020202020204" pitchFamily="34" charset="0"/>
                  </a:rPr>
                  <a:t>))</a:t>
                </a:r>
              </a:p>
              <a:p>
                <a:pPr marL="0" indent="0">
                  <a:buNone/>
                </a:pPr>
                <a:r>
                  <a:rPr lang="en-US" dirty="0">
                    <a:latin typeface="Arial" panose="020B0604020202020204" pitchFamily="34" charset="0"/>
                    <a:cs typeface="Arial" panose="020B0604020202020204" pitchFamily="34" charset="0"/>
                  </a:rPr>
                  <a:t>Is also true for any values of </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a:t>
                </a:r>
              </a:p>
            </p:txBody>
          </p:sp>
        </mc:Choice>
        <mc:Fallback xmlns="">
          <p:sp>
            <p:nvSpPr>
              <p:cNvPr id="315395" name="Rectangle 3"/>
              <p:cNvSpPr>
                <a:spLocks noGrp="1" noRot="1" noChangeAspect="1" noMove="1" noResize="1" noEditPoints="1" noAdjustHandles="1" noChangeArrowheads="1" noChangeShapeType="1" noTextEdit="1"/>
              </p:cNvSpPr>
              <p:nvPr>
                <p:ph idx="1"/>
              </p:nvPr>
            </p:nvSpPr>
            <p:spPr>
              <a:xfrm>
                <a:off x="981844" y="1052736"/>
                <a:ext cx="10513168" cy="4320480"/>
              </a:xfrm>
              <a:blipFill>
                <a:blip r:embed="rId5"/>
                <a:stretch>
                  <a:fillRect l="-870" r="-1681"/>
                </a:stretch>
              </a:blipFill>
            </p:spPr>
            <p:txBody>
              <a:bodyPr/>
              <a:lstStyle/>
              <a:p>
                <a:r>
                  <a:rPr lang="en-CA">
                    <a:noFill/>
                  </a:rPr>
                  <a:t> </a:t>
                </a:r>
              </a:p>
            </p:txBody>
          </p:sp>
        </mc:Fallback>
      </mc:AlternateContent>
      <p:pic>
        <p:nvPicPr>
          <p:cNvPr id="2" name="Audio 1">
            <a:hlinkClick r:id="" action="ppaction://media"/>
            <a:extLst>
              <a:ext uri="{FF2B5EF4-FFF2-40B4-BE49-F238E27FC236}">
                <a16:creationId xmlns:a16="http://schemas.microsoft.com/office/drawing/2014/main" id="{7ECFB529-316E-E34D-A7CF-608BE0D78A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673430307"/>
      </p:ext>
    </p:extLst>
  </p:cSld>
  <p:clrMapOvr>
    <a:masterClrMapping/>
  </p:clrMapOvr>
  <mc:AlternateContent xmlns:mc="http://schemas.openxmlformats.org/markup-compatibility/2006">
    <mc:Choice xmlns:p14="http://schemas.microsoft.com/office/powerpoint/2010/main" Requires="p14">
      <p:transition spd="med" p14:dur="700" advTm="39106">
        <p:fade/>
      </p:transition>
    </mc:Choice>
    <mc:Fallback>
      <p:transition spd="med" advTm="391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1053852" y="260648"/>
            <a:ext cx="7588250" cy="685800"/>
          </a:xfrm>
        </p:spPr>
        <p:txBody>
          <a:bodyPr/>
          <a:lstStyle/>
          <a:p>
            <a:pPr>
              <a:defRPr/>
            </a:pPr>
            <a:r>
              <a:rPr lang="en-US" dirty="0"/>
              <a:t>The Smoothness Rule</a:t>
            </a:r>
          </a:p>
        </p:txBody>
      </p:sp>
      <mc:AlternateContent xmlns:mc="http://schemas.openxmlformats.org/markup-compatibility/2006" xmlns:a14="http://schemas.microsoft.com/office/drawing/2010/main">
        <mc:Choice Requires="a14">
          <p:sp>
            <p:nvSpPr>
              <p:cNvPr id="315395" name="Rectangle 3"/>
              <p:cNvSpPr>
                <a:spLocks noGrp="1" noChangeArrowheads="1"/>
              </p:cNvSpPr>
              <p:nvPr>
                <p:ph idx="1"/>
              </p:nvPr>
            </p:nvSpPr>
            <p:spPr>
              <a:xfrm>
                <a:off x="909836" y="1628800"/>
                <a:ext cx="10513168" cy="4114430"/>
              </a:xfrm>
            </p:spPr>
            <p:txBody>
              <a:bodyPr>
                <a:normAutofit/>
              </a:bodyPr>
              <a:lstStyle/>
              <a:p>
                <a:pPr marL="0" indent="0">
                  <a:buNone/>
                </a:pPr>
                <a:r>
                  <a:rPr lang="en-US" dirty="0">
                    <a:latin typeface="Arial" panose="020B0604020202020204" pitchFamily="34" charset="0"/>
                    <a:cs typeface="Arial" panose="020B0604020202020204" pitchFamily="34" charset="0"/>
                  </a:rPr>
                  <a:t>Smoothness rule in algorithm analysis</a:t>
                </a:r>
              </a:p>
              <a:p>
                <a:pPr>
                  <a:lnSpc>
                    <a:spcPct val="100000"/>
                  </a:lnSpc>
                </a:pPr>
                <a:r>
                  <a:rPr lang="en-US" dirty="0">
                    <a:latin typeface="Arial" panose="020B0604020202020204" pitchFamily="34" charset="0"/>
                    <a:cs typeface="Arial" panose="020B0604020202020204" pitchFamily="34" charset="0"/>
                  </a:rPr>
                  <a:t>Let T(</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be the number of repetitions of basic operation of an algorithm. T(</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is an eventually nondecreasing function.</a:t>
                </a:r>
              </a:p>
              <a:p>
                <a:pPr>
                  <a:lnSpc>
                    <a:spcPct val="100000"/>
                  </a:lnSpc>
                </a:pPr>
                <a:r>
                  <a:rPr lang="en-US" dirty="0">
                    <a:latin typeface="Arial" panose="020B0604020202020204" pitchFamily="34" charset="0"/>
                    <a:cs typeface="Arial" panose="020B0604020202020204" pitchFamily="34" charset="0"/>
                  </a:rPr>
                  <a:t>Basic efficiency classes </a:t>
                </a:r>
                <a14:m>
                  <m:oMath xmlns:m="http://schemas.openxmlformats.org/officeDocument/2006/math">
                    <m:sSup>
                      <m:sSupPr>
                        <m:ctrlPr>
                          <a:rPr lang="en-US" i="1" smtClean="0">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𝑛</m:t>
                        </m:r>
                      </m:e>
                      <m:sup>
                        <m:r>
                          <a:rPr lang="en-CA" b="0" i="1" smtClean="0">
                            <a:latin typeface="Cambria Math" panose="02040503050406030204" pitchFamily="18" charset="0"/>
                            <a:cs typeface="Arial" panose="020B0604020202020204" pitchFamily="34" charset="0"/>
                          </a:rPr>
                          <m:t>𝑑</m:t>
                        </m:r>
                      </m:sup>
                    </m:sSup>
                  </m:oMath>
                </a14:m>
                <a:r>
                  <a:rPr lang="en-US" dirty="0">
                    <a:latin typeface="Arial" panose="020B0604020202020204" pitchFamily="34" charset="0"/>
                    <a:cs typeface="Arial" panose="020B0604020202020204" pitchFamily="34" charset="0"/>
                  </a:rPr>
                  <a:t> and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𝑛</m:t>
                        </m:r>
                      </m:e>
                      <m:sup>
                        <m:r>
                          <a:rPr lang="en-CA" i="1">
                            <a:latin typeface="Cambria Math" panose="02040503050406030204" pitchFamily="18" charset="0"/>
                            <a:cs typeface="Arial" panose="020B0604020202020204" pitchFamily="34" charset="0"/>
                          </a:rPr>
                          <m:t>𝑑</m:t>
                        </m:r>
                      </m:sup>
                    </m:sSup>
                    <m:func>
                      <m:funcPr>
                        <m:ctrlPr>
                          <a:rPr lang="en-CA" i="1" smtClean="0">
                            <a:latin typeface="Cambria Math" panose="02040503050406030204" pitchFamily="18" charset="0"/>
                            <a:cs typeface="Arial" panose="020B0604020202020204" pitchFamily="34" charset="0"/>
                          </a:rPr>
                        </m:ctrlPr>
                      </m:funcPr>
                      <m:fName>
                        <m:r>
                          <m:rPr>
                            <m:sty m:val="p"/>
                          </m:rPr>
                          <a:rPr lang="en-CA" i="0" smtClean="0">
                            <a:latin typeface="Cambria Math" panose="02040503050406030204" pitchFamily="18" charset="0"/>
                            <a:cs typeface="Arial" panose="020B0604020202020204" pitchFamily="34" charset="0"/>
                          </a:rPr>
                          <m:t>log</m:t>
                        </m:r>
                      </m:fName>
                      <m:e>
                        <m:r>
                          <a:rPr lang="en-CA" b="0" i="1" smtClean="0">
                            <a:latin typeface="Cambria Math" panose="02040503050406030204" pitchFamily="18" charset="0"/>
                            <a:cs typeface="Arial" panose="020B0604020202020204" pitchFamily="34" charset="0"/>
                          </a:rPr>
                          <m:t>𝑛</m:t>
                        </m:r>
                      </m:e>
                    </m:func>
                  </m:oMath>
                </a14:m>
                <a:r>
                  <a:rPr lang="en-US" dirty="0">
                    <a:latin typeface="Arial" panose="020B0604020202020204" pitchFamily="34" charset="0"/>
                    <a:cs typeface="Arial" panose="020B0604020202020204" pitchFamily="34" charset="0"/>
                  </a:rPr>
                  <a:t> are smooth functions, where </a:t>
                </a:r>
                <a:r>
                  <a:rPr lang="en-US" i="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 is an integer greater than or equal to 0.</a:t>
                </a:r>
              </a:p>
              <a:p>
                <a:pPr>
                  <a:lnSpc>
                    <a:spcPct val="100000"/>
                  </a:lnSpc>
                </a:pPr>
                <a:r>
                  <a:rPr lang="en-US" dirty="0">
                    <a:latin typeface="Arial" panose="020B0604020202020204" pitchFamily="34" charset="0"/>
                    <a:cs typeface="Arial" panose="020B0604020202020204" pitchFamily="34" charset="0"/>
                  </a:rPr>
                  <a:t>When analyzing an algorithm, if  T(</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 </a:t>
                </a:r>
                <a:r>
                  <a:rPr lang="el-GR" dirty="0">
                    <a:latin typeface="Arial" panose="020B0604020202020204" pitchFamily="34" charset="0"/>
                    <a:cs typeface="Arial" panose="020B0604020202020204" pitchFamily="34" charset="0"/>
                  </a:rPr>
                  <a:t>Θ</a:t>
                </a:r>
                <a:r>
                  <a:rPr lang="en-US" dirty="0">
                    <a:latin typeface="Arial" panose="020B0604020202020204" pitchFamily="34" charset="0"/>
                    <a:cs typeface="Arial" panose="020B0604020202020204" pitchFamily="34" charset="0"/>
                  </a:rPr>
                  <a:t>(f(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is true for </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b="0" i="1" smtClean="0">
                            <a:latin typeface="Cambria Math" panose="02040503050406030204" pitchFamily="18" charset="0"/>
                            <a:cs typeface="Arial" panose="020B0604020202020204" pitchFamily="34" charset="0"/>
                          </a:rPr>
                          <m:t>2</m:t>
                        </m:r>
                      </m:e>
                      <m:sup>
                        <m:r>
                          <a:rPr lang="en-CA" b="0" i="1" smtClean="0">
                            <a:latin typeface="Cambria Math" panose="02040503050406030204" pitchFamily="18" charset="0"/>
                            <a:cs typeface="Arial" panose="020B0604020202020204" pitchFamily="34" charset="0"/>
                          </a:rPr>
                          <m:t>𝑘</m:t>
                        </m:r>
                      </m:sup>
                    </m:sSup>
                  </m:oMath>
                </a14:m>
                <a:r>
                  <a:rPr lang="en-US" dirty="0">
                    <a:latin typeface="Arial" panose="020B0604020202020204" pitchFamily="34" charset="0"/>
                    <a:cs typeface="Arial" panose="020B0604020202020204" pitchFamily="34" charset="0"/>
                  </a:rPr>
                  <a:t>, T(</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 </a:t>
                </a:r>
                <a:r>
                  <a:rPr lang="el-GR" dirty="0">
                    <a:latin typeface="Arial" panose="020B0604020202020204" pitchFamily="34" charset="0"/>
                    <a:cs typeface="Arial" panose="020B0604020202020204" pitchFamily="34" charset="0"/>
                  </a:rPr>
                  <a:t>Θ</a:t>
                </a:r>
                <a:r>
                  <a:rPr lang="en-US" dirty="0">
                    <a:latin typeface="Arial" panose="020B0604020202020204" pitchFamily="34" charset="0"/>
                    <a:cs typeface="Arial" panose="020B0604020202020204" pitchFamily="34" charset="0"/>
                  </a:rPr>
                  <a:t>(f(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is also true for any </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values, where f(</a:t>
                </a:r>
                <a14:m>
                  <m:oMath xmlns:m="http://schemas.openxmlformats.org/officeDocument/2006/math">
                    <m:r>
                      <a:rPr lang="en-CA" i="1">
                        <a:latin typeface="Cambria Math" panose="02040503050406030204" pitchFamily="18" charset="0"/>
                        <a:cs typeface="Arial" panose="020B0604020202020204" pitchFamily="34" charset="0"/>
                      </a:rPr>
                      <m:t>𝑛</m:t>
                    </m:r>
                  </m:oMath>
                </a14:m>
                <a:r>
                  <a:rPr lang="en-US" dirty="0">
                    <a:latin typeface="Arial" panose="020B0604020202020204" pitchFamily="34" charset="0"/>
                    <a:cs typeface="Arial" panose="020B0604020202020204" pitchFamily="34" charset="0"/>
                  </a:rPr>
                  <a:t>) is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𝑛</m:t>
                        </m:r>
                      </m:e>
                      <m:sup>
                        <m:r>
                          <a:rPr lang="en-CA" i="1">
                            <a:latin typeface="Cambria Math" panose="02040503050406030204" pitchFamily="18" charset="0"/>
                            <a:cs typeface="Arial" panose="020B0604020202020204" pitchFamily="34" charset="0"/>
                          </a:rPr>
                          <m:t>𝑑</m:t>
                        </m:r>
                      </m:sup>
                    </m:sSup>
                  </m:oMath>
                </a14:m>
                <a:r>
                  <a:rPr lang="en-US" dirty="0">
                    <a:latin typeface="Arial" panose="020B0604020202020204" pitchFamily="34" charset="0"/>
                    <a:cs typeface="Arial" panose="020B0604020202020204" pitchFamily="34" charset="0"/>
                  </a:rPr>
                  <a:t> or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CA" i="1">
                            <a:latin typeface="Cambria Math" panose="02040503050406030204" pitchFamily="18" charset="0"/>
                            <a:cs typeface="Arial" panose="020B0604020202020204" pitchFamily="34" charset="0"/>
                          </a:rPr>
                          <m:t>𝑛</m:t>
                        </m:r>
                      </m:e>
                      <m:sup>
                        <m:r>
                          <a:rPr lang="en-CA" i="1">
                            <a:latin typeface="Cambria Math" panose="02040503050406030204" pitchFamily="18" charset="0"/>
                            <a:cs typeface="Arial" panose="020B0604020202020204" pitchFamily="34" charset="0"/>
                          </a:rPr>
                          <m:t>𝑑</m:t>
                        </m:r>
                      </m:sup>
                    </m:sSup>
                    <m:func>
                      <m:funcPr>
                        <m:ctrlPr>
                          <a:rPr lang="en-CA" i="1">
                            <a:latin typeface="Cambria Math" panose="02040503050406030204" pitchFamily="18" charset="0"/>
                            <a:cs typeface="Arial" panose="020B0604020202020204" pitchFamily="34" charset="0"/>
                          </a:rPr>
                        </m:ctrlPr>
                      </m:funcPr>
                      <m:fName>
                        <m:r>
                          <m:rPr>
                            <m:sty m:val="p"/>
                          </m:rPr>
                          <a:rPr lang="en-CA">
                            <a:latin typeface="Cambria Math" panose="02040503050406030204" pitchFamily="18" charset="0"/>
                            <a:cs typeface="Arial" panose="020B0604020202020204" pitchFamily="34" charset="0"/>
                          </a:rPr>
                          <m:t>log</m:t>
                        </m:r>
                      </m:fName>
                      <m:e>
                        <m:r>
                          <a:rPr lang="en-CA" i="1">
                            <a:latin typeface="Cambria Math" panose="02040503050406030204" pitchFamily="18" charset="0"/>
                            <a:cs typeface="Arial" panose="020B0604020202020204" pitchFamily="34" charset="0"/>
                          </a:rPr>
                          <m:t>𝑛</m:t>
                        </m:r>
                      </m:e>
                    </m:func>
                  </m:oMath>
                </a14:m>
                <a:r>
                  <a:rPr lang="en-US" dirty="0">
                    <a:latin typeface="Arial" panose="020B0604020202020204" pitchFamily="34" charset="0"/>
                    <a:cs typeface="Arial" panose="020B0604020202020204" pitchFamily="34" charset="0"/>
                  </a:rPr>
                  <a:t>, and </a:t>
                </a:r>
                <a:r>
                  <a:rPr lang="en-US" i="1" dirty="0">
                    <a:latin typeface="Arial" panose="020B0604020202020204" pitchFamily="34" charset="0"/>
                    <a:cs typeface="Arial" panose="020B0604020202020204" pitchFamily="34" charset="0"/>
                  </a:rPr>
                  <a:t>k</a:t>
                </a:r>
                <a:r>
                  <a:rPr lang="en-US" dirty="0">
                    <a:latin typeface="Arial" panose="020B0604020202020204" pitchFamily="34" charset="0"/>
                    <a:cs typeface="Arial" panose="020B0604020202020204" pitchFamily="34" charset="0"/>
                  </a:rPr>
                  <a:t> is a positive integer, </a:t>
                </a:r>
              </a:p>
            </p:txBody>
          </p:sp>
        </mc:Choice>
        <mc:Fallback xmlns="">
          <p:sp>
            <p:nvSpPr>
              <p:cNvPr id="315395" name="Rectangle 3"/>
              <p:cNvSpPr>
                <a:spLocks noGrp="1" noRot="1" noChangeAspect="1" noMove="1" noResize="1" noEditPoints="1" noAdjustHandles="1" noChangeArrowheads="1" noChangeShapeType="1" noTextEdit="1"/>
              </p:cNvSpPr>
              <p:nvPr>
                <p:ph idx="1"/>
              </p:nvPr>
            </p:nvSpPr>
            <p:spPr>
              <a:xfrm>
                <a:off x="909836" y="1628800"/>
                <a:ext cx="10513168" cy="4114430"/>
              </a:xfrm>
              <a:blipFill>
                <a:blip r:embed="rId5"/>
                <a:stretch>
                  <a:fillRect l="-870" t="-1926" r="-58"/>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F6857891-2FF3-4DE8-816F-DA22D6A048D9}"/>
              </a:ext>
            </a:extLst>
          </p:cNvPr>
          <p:cNvSpPr txBox="1"/>
          <p:nvPr/>
        </p:nvSpPr>
        <p:spPr>
          <a:xfrm>
            <a:off x="5637125" y="3293012"/>
            <a:ext cx="65" cy="276999"/>
          </a:xfrm>
          <a:prstGeom prst="rect">
            <a:avLst/>
          </a:prstGeom>
          <a:noFill/>
          <a:ln>
            <a:solidFill>
              <a:schemeClr val="bg2"/>
            </a:solidFill>
          </a:ln>
        </p:spPr>
        <p:txBody>
          <a:bodyPr wrap="none" lIns="0" tIns="0" rIns="0" bIns="0" rtlCol="0" anchor="ctr" anchorCtr="1">
            <a:spAutoFit/>
          </a:bodyPr>
          <a:lstStyle/>
          <a:p>
            <a:endParaRPr lang="en-CA" dirty="0"/>
          </a:p>
        </p:txBody>
      </p:sp>
      <p:pic>
        <p:nvPicPr>
          <p:cNvPr id="4" name="Audio 3">
            <a:hlinkClick r:id="" action="ppaction://media"/>
            <a:extLst>
              <a:ext uri="{FF2B5EF4-FFF2-40B4-BE49-F238E27FC236}">
                <a16:creationId xmlns:a16="http://schemas.microsoft.com/office/drawing/2014/main" id="{98BEEA18-9EDF-FA43-BAA1-FF994F9D05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548763805"/>
      </p:ext>
    </p:extLst>
  </p:cSld>
  <p:clrMapOvr>
    <a:masterClrMapping/>
  </p:clrMapOvr>
  <mc:AlternateContent xmlns:mc="http://schemas.openxmlformats.org/markup-compatibility/2006">
    <mc:Choice xmlns:p14="http://schemas.microsoft.com/office/powerpoint/2010/main" Requires="p14">
      <p:transition spd="med" p14:dur="700" advTm="29643">
        <p:fade/>
      </p:transition>
    </mc:Choice>
    <mc:Fallback>
      <p:transition spd="med" advTm="296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053852" y="332656"/>
            <a:ext cx="9144001" cy="723528"/>
          </a:xfrm>
        </p:spPr>
        <p:txBody>
          <a:bodyPr/>
          <a:lstStyle/>
          <a:p>
            <a:pPr>
              <a:defRPr/>
            </a:pPr>
            <a:r>
              <a:rPr lang="en-US" dirty="0"/>
              <a:t>Empirical analysis of time efficiency</a:t>
            </a:r>
          </a:p>
        </p:txBody>
      </p:sp>
      <p:sp>
        <p:nvSpPr>
          <p:cNvPr id="195587" name="Rectangle 3"/>
          <p:cNvSpPr>
            <a:spLocks noGrp="1" noChangeArrowheads="1"/>
          </p:cNvSpPr>
          <p:nvPr>
            <p:ph idx="1"/>
          </p:nvPr>
        </p:nvSpPr>
        <p:spPr>
          <a:xfrm>
            <a:off x="1413892" y="1556792"/>
            <a:ext cx="9134391" cy="4608512"/>
          </a:xfrm>
        </p:spPr>
        <p:txBody>
          <a:bodyPr/>
          <a:lstStyle/>
          <a:p>
            <a:pPr>
              <a:defRPr/>
            </a:pPr>
            <a:r>
              <a:rPr lang="en-US" dirty="0">
                <a:latin typeface="Arial" panose="020B0604020202020204" pitchFamily="34" charset="0"/>
                <a:cs typeface="Arial" panose="020B0604020202020204" pitchFamily="34" charset="0"/>
              </a:rPr>
              <a:t>Select a specific (typical) sample of inputs</a:t>
            </a:r>
          </a:p>
          <a:p>
            <a:pPr>
              <a:defRPr/>
            </a:pPr>
            <a:endParaRPr lang="en-US" dirty="0">
              <a:latin typeface="Arial" panose="020B0604020202020204" pitchFamily="34" charset="0"/>
              <a:cs typeface="Arial" panose="020B0604020202020204" pitchFamily="34" charset="0"/>
            </a:endParaRPr>
          </a:p>
          <a:p>
            <a:pPr>
              <a:defRPr/>
            </a:pPr>
            <a:r>
              <a:rPr lang="en-US" dirty="0">
                <a:latin typeface="Arial" panose="020B0604020202020204" pitchFamily="34" charset="0"/>
                <a:cs typeface="Arial" panose="020B0604020202020204" pitchFamily="34" charset="0"/>
              </a:rPr>
              <a:t>Use physical unit of time (e.g.,  milliseconds)</a:t>
            </a:r>
          </a:p>
          <a:p>
            <a:pPr>
              <a:buFont typeface="Monotype Sorts" pitchFamily="2" charset="2"/>
              <a:buNone/>
              <a:defRPr/>
            </a:pPr>
            <a:r>
              <a:rPr lang="en-US" dirty="0">
                <a:latin typeface="Arial" panose="020B0604020202020204" pitchFamily="34" charset="0"/>
                <a:cs typeface="Arial" panose="020B0604020202020204" pitchFamily="34" charset="0"/>
              </a:rPr>
              <a:t>        or</a:t>
            </a:r>
          </a:p>
          <a:p>
            <a:pPr>
              <a:buFont typeface="Monotype Sorts" pitchFamily="2" charset="2"/>
              <a:buNone/>
              <a:defRPr/>
            </a:pPr>
            <a:r>
              <a:rPr lang="en-US" dirty="0">
                <a:latin typeface="Arial" panose="020B0604020202020204" pitchFamily="34" charset="0"/>
                <a:cs typeface="Arial" panose="020B0604020202020204" pitchFamily="34" charset="0"/>
              </a:rPr>
              <a:t>   Count actual number of basic operation’s executions</a:t>
            </a:r>
          </a:p>
          <a:p>
            <a:pPr>
              <a:defRPr/>
            </a:pPr>
            <a:endParaRPr lang="en-US" dirty="0">
              <a:latin typeface="Arial" panose="020B0604020202020204" pitchFamily="34" charset="0"/>
              <a:cs typeface="Arial" panose="020B0604020202020204" pitchFamily="34" charset="0"/>
            </a:endParaRPr>
          </a:p>
          <a:p>
            <a:pPr>
              <a:defRPr/>
            </a:pPr>
            <a:r>
              <a:rPr lang="en-US" dirty="0">
                <a:latin typeface="Arial" panose="020B0604020202020204" pitchFamily="34" charset="0"/>
                <a:cs typeface="Arial" panose="020B0604020202020204" pitchFamily="34" charset="0"/>
              </a:rPr>
              <a:t>Analyze the empirical data (the recorded running time or number of basic operation’s executions).</a:t>
            </a:r>
          </a:p>
        </p:txBody>
      </p:sp>
      <p:pic>
        <p:nvPicPr>
          <p:cNvPr id="2" name="Audio 1">
            <a:hlinkClick r:id="" action="ppaction://media"/>
            <a:extLst>
              <a:ext uri="{FF2B5EF4-FFF2-40B4-BE49-F238E27FC236}">
                <a16:creationId xmlns:a16="http://schemas.microsoft.com/office/drawing/2014/main" id="{358525F3-FB71-EF46-86BC-26E54D127F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718640189"/>
      </p:ext>
    </p:extLst>
  </p:cSld>
  <p:clrMapOvr>
    <a:masterClrMapping/>
  </p:clrMapOvr>
  <mc:AlternateContent xmlns:mc="http://schemas.openxmlformats.org/markup-compatibility/2006">
    <mc:Choice xmlns:p14="http://schemas.microsoft.com/office/powerpoint/2010/main" Requires="p14">
      <p:transition spd="med" p14:dur="700" advTm="57958">
        <p:fade/>
      </p:transition>
    </mc:Choice>
    <mc:Fallback>
      <p:transition spd="med" advTm="579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053852" y="332656"/>
            <a:ext cx="9144001" cy="723528"/>
          </a:xfrm>
        </p:spPr>
        <p:txBody>
          <a:bodyPr/>
          <a:lstStyle/>
          <a:p>
            <a:pPr>
              <a:defRPr/>
            </a:pPr>
            <a:r>
              <a:rPr lang="en-US" dirty="0"/>
              <a:t>Recommended Reading</a:t>
            </a:r>
          </a:p>
        </p:txBody>
      </p:sp>
      <p:sp>
        <p:nvSpPr>
          <p:cNvPr id="195587" name="Rectangle 3"/>
          <p:cNvSpPr>
            <a:spLocks noGrp="1" noChangeArrowheads="1"/>
          </p:cNvSpPr>
          <p:nvPr>
            <p:ph idx="1"/>
          </p:nvPr>
        </p:nvSpPr>
        <p:spPr>
          <a:xfrm>
            <a:off x="1413892" y="1556792"/>
            <a:ext cx="9134391" cy="4114801"/>
          </a:xfrm>
        </p:spPr>
        <p:txBody>
          <a:bodyPr>
            <a:normAutofit/>
          </a:bodyPr>
          <a:lstStyle/>
          <a:p>
            <a:pPr>
              <a:defRPr/>
            </a:pPr>
            <a:r>
              <a:rPr lang="en-US" dirty="0">
                <a:latin typeface="Arial" panose="020B0604020202020204" pitchFamily="34" charset="0"/>
                <a:cs typeface="Arial" panose="020B0604020202020204" pitchFamily="34" charset="0"/>
              </a:rPr>
              <a:t>2.4</a:t>
            </a:r>
          </a:p>
          <a:p>
            <a:pPr>
              <a:defRPr/>
            </a:pPr>
            <a:r>
              <a:rPr lang="en-US" dirty="0">
                <a:latin typeface="Arial" panose="020B0604020202020204" pitchFamily="34" charset="0"/>
                <a:cs typeface="Arial" panose="020B0604020202020204" pitchFamily="34" charset="0"/>
              </a:rPr>
              <a:t>2.6</a:t>
            </a:r>
          </a:p>
          <a:p>
            <a:pPr>
              <a:defRP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973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1125860" y="245270"/>
            <a:ext cx="8305800" cy="685800"/>
          </a:xfrm>
        </p:spPr>
        <p:txBody>
          <a:bodyPr/>
          <a:lstStyle/>
          <a:p>
            <a:pPr>
              <a:defRPr/>
            </a:pPr>
            <a:r>
              <a:rPr lang="en-US" dirty="0"/>
              <a:t>Example: Recursive Evaluation of </a:t>
            </a:r>
            <a:r>
              <a:rPr lang="en-US" i="1" dirty="0"/>
              <a:t>n</a:t>
            </a:r>
            <a:r>
              <a:rPr lang="en-US" dirty="0"/>
              <a:t>!</a:t>
            </a:r>
          </a:p>
        </p:txBody>
      </p:sp>
      <p:sp>
        <p:nvSpPr>
          <p:cNvPr id="352259" name="Rectangle 3"/>
          <p:cNvSpPr>
            <a:spLocks noGrp="1" noChangeArrowheads="1"/>
          </p:cNvSpPr>
          <p:nvPr>
            <p:ph type="body" sz="half" idx="1"/>
          </p:nvPr>
        </p:nvSpPr>
        <p:spPr>
          <a:xfrm>
            <a:off x="909836" y="1196752"/>
            <a:ext cx="10099848" cy="5472608"/>
          </a:xfrm>
        </p:spPr>
        <p:txBody>
          <a:bodyPr>
            <a:noAutofit/>
          </a:bodyPr>
          <a:lstStyle/>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Non-recursive definition:</a:t>
            </a:r>
            <a:r>
              <a:rPr lang="en-US" sz="2000" i="1" dirty="0">
                <a:latin typeface="Arial" panose="020B0604020202020204" pitchFamily="34" charset="0"/>
                <a:cs typeface="Arial" panose="020B0604020202020204" pitchFamily="34" charset="0"/>
              </a:rPr>
              <a:t> n </a:t>
            </a:r>
            <a:r>
              <a:rPr lang="en-US" sz="2000" dirty="0">
                <a:latin typeface="Arial" panose="020B0604020202020204" pitchFamily="34" charset="0"/>
                <a:cs typeface="Arial" panose="020B0604020202020204" pitchFamily="34" charset="0"/>
              </a:rPr>
              <a:t>! = 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2 </a:t>
            </a:r>
            <a:r>
              <a:rPr lang="en-US" sz="2000" b="0" dirty="0">
                <a:latin typeface="Arial" panose="020B0604020202020204" pitchFamily="34" charset="0"/>
                <a:cs typeface="Arial" panose="020B0604020202020204" pitchFamily="34" charset="0"/>
                <a:sym typeface="Symbol" pitchFamily="84" charset="2"/>
              </a:rPr>
              <a:t></a:t>
            </a:r>
            <a:r>
              <a:rPr lang="en-US" sz="2000" i="1" dirty="0">
                <a:latin typeface="Arial" panose="020B0604020202020204" pitchFamily="34" charset="0"/>
                <a:cs typeface="Arial" panose="020B0604020202020204" pitchFamily="34" charset="0"/>
              </a:rPr>
              <a:t> …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for </a:t>
            </a:r>
            <a:r>
              <a:rPr lang="en-US" sz="2000" i="1" dirty="0">
                <a:latin typeface="Arial" panose="020B0604020202020204" pitchFamily="34" charset="0"/>
                <a:cs typeface="Arial" panose="020B0604020202020204" pitchFamily="34" charset="0"/>
              </a:rPr>
              <a:t>n ≥ </a:t>
            </a:r>
            <a:r>
              <a:rPr lang="en-US" sz="2000" dirty="0">
                <a:latin typeface="Arial" panose="020B0604020202020204" pitchFamily="34" charset="0"/>
                <a:cs typeface="Arial" panose="020B0604020202020204" pitchFamily="34" charset="0"/>
              </a:rPr>
              <a:t>1  and  0! = 1</a:t>
            </a:r>
            <a:endParaRPr lang="en-US" sz="2000" u="sng" dirty="0">
              <a:latin typeface="Arial" panose="020B0604020202020204" pitchFamily="34" charset="0"/>
              <a:cs typeface="Arial" panose="020B0604020202020204" pitchFamily="34" charset="0"/>
            </a:endParaRP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Recursive definition of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F</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F</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for </a:t>
            </a:r>
            <a:r>
              <a:rPr lang="en-US" sz="2000" i="1" dirty="0">
                <a:latin typeface="Arial" panose="020B0604020202020204" pitchFamily="34" charset="0"/>
                <a:cs typeface="Arial" panose="020B0604020202020204" pitchFamily="34" charset="0"/>
              </a:rPr>
              <a:t>n ≥ </a:t>
            </a:r>
            <a:r>
              <a:rPr lang="en-US" sz="2000" dirty="0">
                <a:latin typeface="Arial" panose="020B0604020202020204" pitchFamily="34" charset="0"/>
                <a:cs typeface="Arial" panose="020B0604020202020204" pitchFamily="34" charset="0"/>
              </a:rPr>
              <a:t>1  and  F(0) = 1</a:t>
            </a:r>
          </a:p>
          <a:p>
            <a:pPr lvl="1">
              <a:lnSpc>
                <a:spcPct val="80000"/>
              </a:lnSpc>
              <a:buFontTx/>
              <a:buNone/>
              <a:defRPr/>
            </a:pPr>
            <a:endParaRPr lang="en-US" dirty="0">
              <a:latin typeface="Arial" panose="020B0604020202020204" pitchFamily="34" charset="0"/>
              <a:cs typeface="Arial" panose="020B0604020202020204" pitchFamily="34" charset="0"/>
            </a:endParaRP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F(4) </a:t>
            </a:r>
          </a:p>
          <a:p>
            <a:pPr>
              <a:lnSpc>
                <a:spcPct val="80000"/>
              </a:lnSpc>
              <a:buFont typeface="Monotype Sorts" pitchFamily="2" charset="2"/>
              <a:buNone/>
              <a:defRPr/>
            </a:pPr>
            <a:r>
              <a:rPr lang="en-US" sz="2000" dirty="0"/>
              <a:t>   </a:t>
            </a:r>
            <a:r>
              <a:rPr lang="en-US" sz="2000" dirty="0">
                <a:solidFill>
                  <a:srgbClr val="FFC000"/>
                </a:solidFill>
              </a:rPr>
              <a:t>24</a:t>
            </a:r>
            <a:r>
              <a:rPr lang="en-US" sz="2000" dirty="0"/>
              <a:t>          4</a:t>
            </a:r>
            <a:r>
              <a:rPr lang="en-US" sz="2000" dirty="0">
                <a:latin typeface="Arial" panose="020B0604020202020204" pitchFamily="34" charset="0"/>
                <a:cs typeface="Arial" panose="020B0604020202020204" pitchFamily="34" charset="0"/>
                <a:sym typeface="Symbol" pitchFamily="84" charset="2"/>
              </a:rPr>
              <a:t>  F(3)</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sym typeface="Symbol" pitchFamily="84" charset="2"/>
              </a:rPr>
              <a:t> M(4)               </a:t>
            </a:r>
            <a:r>
              <a:rPr lang="en-US" sz="2000" dirty="0">
                <a:solidFill>
                  <a:srgbClr val="FFC000"/>
                </a:solidFill>
                <a:latin typeface="Arial" panose="020B0604020202020204" pitchFamily="34" charset="0"/>
                <a:cs typeface="Arial" panose="020B0604020202020204" pitchFamily="34" charset="0"/>
                <a:sym typeface="Symbol" pitchFamily="84" charset="2"/>
              </a:rPr>
              <a:t>6</a:t>
            </a:r>
            <a:r>
              <a:rPr lang="en-US" sz="2000" dirty="0">
                <a:latin typeface="Arial" panose="020B0604020202020204" pitchFamily="34" charset="0"/>
                <a:cs typeface="Arial" panose="020B0604020202020204" pitchFamily="34" charset="0"/>
                <a:sym typeface="Symbol" pitchFamily="84" charset="2"/>
              </a:rPr>
              <a:t>           3  F(2)</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sym typeface="Symbol" pitchFamily="84" charset="2"/>
              </a:rPr>
              <a:t>= 1+M(3)     M(3)                 </a:t>
            </a:r>
            <a:r>
              <a:rPr lang="en-US" sz="2000" dirty="0">
                <a:solidFill>
                  <a:srgbClr val="FFC000"/>
                </a:solidFill>
                <a:latin typeface="Arial" panose="020B0604020202020204" pitchFamily="34" charset="0"/>
                <a:cs typeface="Arial" panose="020B0604020202020204" pitchFamily="34" charset="0"/>
                <a:sym typeface="Symbol" pitchFamily="84" charset="2"/>
              </a:rPr>
              <a:t>2  </a:t>
            </a:r>
            <a:r>
              <a:rPr lang="en-US" sz="2000" dirty="0">
                <a:latin typeface="Arial" panose="020B0604020202020204" pitchFamily="34" charset="0"/>
                <a:cs typeface="Arial" panose="020B0604020202020204" pitchFamily="34" charset="0"/>
                <a:sym typeface="Symbol" pitchFamily="84" charset="2"/>
              </a:rPr>
              <a:t>         2  F(1)        </a:t>
            </a:r>
            <a:endParaRPr lang="en-US" sz="2000" dirty="0"/>
          </a:p>
          <a:p>
            <a:pPr>
              <a:lnSpc>
                <a:spcPct val="80000"/>
              </a:lnSpc>
              <a:buFont typeface="Monotype Sorts" pitchFamily="2" charset="2"/>
              <a:buNone/>
              <a:defRPr/>
            </a:pPr>
            <a:r>
              <a:rPr lang="en-US" sz="2000" dirty="0"/>
              <a:t>= 4           = </a:t>
            </a:r>
            <a:r>
              <a:rPr lang="en-US" sz="2000" dirty="0">
                <a:latin typeface="Arial" panose="020B0604020202020204" pitchFamily="34" charset="0"/>
                <a:cs typeface="Arial" panose="020B0604020202020204" pitchFamily="34" charset="0"/>
              </a:rPr>
              <a:t>1+M(2)        M(2)                  </a:t>
            </a:r>
            <a:r>
              <a:rPr lang="en-US" sz="2000" dirty="0">
                <a:solidFill>
                  <a:srgbClr val="FFC000"/>
                </a:solidFill>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r>
              <a:rPr lang="en-US" sz="2000" dirty="0">
                <a:latin typeface="Arial" panose="020B0604020202020204" pitchFamily="34" charset="0"/>
                <a:cs typeface="Arial" panose="020B0604020202020204" pitchFamily="34" charset="0"/>
                <a:sym typeface="Symbol" pitchFamily="84" charset="2"/>
              </a:rPr>
              <a:t>  F(0)</a:t>
            </a:r>
            <a:endParaRPr lang="en-US" sz="2000" dirty="0">
              <a:latin typeface="Arial" panose="020B0604020202020204" pitchFamily="34" charset="0"/>
              <a:cs typeface="Arial" panose="020B0604020202020204" pitchFamily="34" charset="0"/>
            </a:endParaRP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 3               = 1+M(1)          M(1)                   </a:t>
            </a:r>
            <a:r>
              <a:rPr lang="en-US" sz="2000" dirty="0">
                <a:solidFill>
                  <a:srgbClr val="FFC000"/>
                </a:solidFill>
                <a:latin typeface="Arial" panose="020B0604020202020204" pitchFamily="34" charset="0"/>
                <a:cs typeface="Arial" panose="020B0604020202020204" pitchFamily="34" charset="0"/>
              </a:rPr>
              <a:t>1</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 2                 = 1+M(0)          M(0)=0</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 1</a:t>
            </a:r>
          </a:p>
        </p:txBody>
      </p:sp>
      <p:pic>
        <p:nvPicPr>
          <p:cNvPr id="74756" name="Picture 4" descr="2_4a"/>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7678588" y="2371725"/>
            <a:ext cx="4249738" cy="2114550"/>
          </a:xfrm>
          <a:solidFill>
            <a:schemeClr val="tx1"/>
          </a:solidFill>
        </p:spPr>
      </p:pic>
      <p:sp>
        <p:nvSpPr>
          <p:cNvPr id="2" name="Arrow: Curved Down 1">
            <a:extLst>
              <a:ext uri="{FF2B5EF4-FFF2-40B4-BE49-F238E27FC236}">
                <a16:creationId xmlns:a16="http://schemas.microsoft.com/office/drawing/2014/main" id="{D31BD6BB-DBD0-48F5-8507-BABFB6C6B2D2}"/>
              </a:ext>
            </a:extLst>
          </p:cNvPr>
          <p:cNvSpPr/>
          <p:nvPr/>
        </p:nvSpPr>
        <p:spPr>
          <a:xfrm rot="1499001">
            <a:off x="1418141" y="2440026"/>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7" name="Arrow: Curved Down 6">
            <a:extLst>
              <a:ext uri="{FF2B5EF4-FFF2-40B4-BE49-F238E27FC236}">
                <a16:creationId xmlns:a16="http://schemas.microsoft.com/office/drawing/2014/main" id="{B7882175-1EB4-431B-9D87-D62A8333622C}"/>
              </a:ext>
            </a:extLst>
          </p:cNvPr>
          <p:cNvSpPr/>
          <p:nvPr/>
        </p:nvSpPr>
        <p:spPr>
          <a:xfrm rot="1499001">
            <a:off x="2853737" y="2894253"/>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8" name="Arrow: Curved Down 7">
            <a:extLst>
              <a:ext uri="{FF2B5EF4-FFF2-40B4-BE49-F238E27FC236}">
                <a16:creationId xmlns:a16="http://schemas.microsoft.com/office/drawing/2014/main" id="{B51284AF-1B59-4183-A12F-2B3DB4AC3EC9}"/>
              </a:ext>
            </a:extLst>
          </p:cNvPr>
          <p:cNvSpPr/>
          <p:nvPr/>
        </p:nvSpPr>
        <p:spPr>
          <a:xfrm rot="1499001">
            <a:off x="4332184" y="3388789"/>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9" name="Arrow: Curved Down 8">
            <a:extLst>
              <a:ext uri="{FF2B5EF4-FFF2-40B4-BE49-F238E27FC236}">
                <a16:creationId xmlns:a16="http://schemas.microsoft.com/office/drawing/2014/main" id="{4586DFC7-21AE-4EB8-A635-EED895F159A2}"/>
              </a:ext>
            </a:extLst>
          </p:cNvPr>
          <p:cNvSpPr/>
          <p:nvPr/>
        </p:nvSpPr>
        <p:spPr>
          <a:xfrm rot="1499001">
            <a:off x="5782228" y="3830356"/>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3" name="Arrow: Curved Left 2">
            <a:extLst>
              <a:ext uri="{FF2B5EF4-FFF2-40B4-BE49-F238E27FC236}">
                <a16:creationId xmlns:a16="http://schemas.microsoft.com/office/drawing/2014/main" id="{44BED41E-C593-4DB2-9FAA-5E73014A0202}"/>
              </a:ext>
            </a:extLst>
          </p:cNvPr>
          <p:cNvSpPr/>
          <p:nvPr/>
        </p:nvSpPr>
        <p:spPr>
          <a:xfrm>
            <a:off x="7462564" y="4616802"/>
            <a:ext cx="288032" cy="432048"/>
          </a:xfrm>
          <a:prstGeom prst="curvedLeftArrow">
            <a:avLst/>
          </a:prstGeom>
          <a:solidFill>
            <a:srgbClr val="FFC000"/>
          </a:solidFill>
          <a:ln>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4" name="Arrow: Curved Left 13">
            <a:extLst>
              <a:ext uri="{FF2B5EF4-FFF2-40B4-BE49-F238E27FC236}">
                <a16:creationId xmlns:a16="http://schemas.microsoft.com/office/drawing/2014/main" id="{BC806809-F30D-4D13-BD8C-74D21EC973CF}"/>
              </a:ext>
            </a:extLst>
          </p:cNvPr>
          <p:cNvSpPr/>
          <p:nvPr/>
        </p:nvSpPr>
        <p:spPr>
          <a:xfrm rot="5400000">
            <a:off x="1734835" y="2957368"/>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5" name="Arrow: Curved Left 14">
            <a:extLst>
              <a:ext uri="{FF2B5EF4-FFF2-40B4-BE49-F238E27FC236}">
                <a16:creationId xmlns:a16="http://schemas.microsoft.com/office/drawing/2014/main" id="{1318D083-6EAD-4052-A34B-2123119166B1}"/>
              </a:ext>
            </a:extLst>
          </p:cNvPr>
          <p:cNvSpPr/>
          <p:nvPr/>
        </p:nvSpPr>
        <p:spPr>
          <a:xfrm rot="5400000">
            <a:off x="3163219" y="3407017"/>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6" name="Arrow: Curved Left 15">
            <a:extLst>
              <a:ext uri="{FF2B5EF4-FFF2-40B4-BE49-F238E27FC236}">
                <a16:creationId xmlns:a16="http://schemas.microsoft.com/office/drawing/2014/main" id="{50F5DC0B-FD59-462A-B352-AC26DDA4A672}"/>
              </a:ext>
            </a:extLst>
          </p:cNvPr>
          <p:cNvSpPr/>
          <p:nvPr/>
        </p:nvSpPr>
        <p:spPr>
          <a:xfrm rot="5400000">
            <a:off x="4643948" y="3915430"/>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8" name="Arrow: Curved Left 17">
            <a:extLst>
              <a:ext uri="{FF2B5EF4-FFF2-40B4-BE49-F238E27FC236}">
                <a16:creationId xmlns:a16="http://schemas.microsoft.com/office/drawing/2014/main" id="{9576782B-DD3D-476A-A4AB-0D6E02B59D4D}"/>
              </a:ext>
            </a:extLst>
          </p:cNvPr>
          <p:cNvSpPr/>
          <p:nvPr/>
        </p:nvSpPr>
        <p:spPr>
          <a:xfrm rot="5400000">
            <a:off x="6091710" y="4347478"/>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5" name="Rectangle: Rounded Corners 4">
            <a:extLst>
              <a:ext uri="{FF2B5EF4-FFF2-40B4-BE49-F238E27FC236}">
                <a16:creationId xmlns:a16="http://schemas.microsoft.com/office/drawing/2014/main" id="{9C6762EA-06FB-43E4-845F-0CA9EFD70CD7}"/>
              </a:ext>
            </a:extLst>
          </p:cNvPr>
          <p:cNvSpPr/>
          <p:nvPr/>
        </p:nvSpPr>
        <p:spPr>
          <a:xfrm>
            <a:off x="5029497" y="4937964"/>
            <a:ext cx="1094103" cy="1227340"/>
          </a:xfrm>
          <a:prstGeom prst="roundRect">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20" name="Rectangle: Rounded Corners 19">
            <a:extLst>
              <a:ext uri="{FF2B5EF4-FFF2-40B4-BE49-F238E27FC236}">
                <a16:creationId xmlns:a16="http://schemas.microsoft.com/office/drawing/2014/main" id="{8E744448-8659-4F30-899C-9ADE27C523E9}"/>
              </a:ext>
            </a:extLst>
          </p:cNvPr>
          <p:cNvSpPr/>
          <p:nvPr/>
        </p:nvSpPr>
        <p:spPr>
          <a:xfrm>
            <a:off x="3500993" y="4486275"/>
            <a:ext cx="1094103" cy="1227340"/>
          </a:xfrm>
          <a:prstGeom prst="roundRect">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21" name="Rectangle: Rounded Corners 20">
            <a:extLst>
              <a:ext uri="{FF2B5EF4-FFF2-40B4-BE49-F238E27FC236}">
                <a16:creationId xmlns:a16="http://schemas.microsoft.com/office/drawing/2014/main" id="{6273C684-E99D-4CB1-B8F0-5848390790FB}"/>
              </a:ext>
            </a:extLst>
          </p:cNvPr>
          <p:cNvSpPr/>
          <p:nvPr/>
        </p:nvSpPr>
        <p:spPr>
          <a:xfrm>
            <a:off x="2102983" y="3972027"/>
            <a:ext cx="1094103" cy="1227340"/>
          </a:xfrm>
          <a:prstGeom prst="roundRect">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22" name="Rectangle: Rounded Corners 21">
            <a:extLst>
              <a:ext uri="{FF2B5EF4-FFF2-40B4-BE49-F238E27FC236}">
                <a16:creationId xmlns:a16="http://schemas.microsoft.com/office/drawing/2014/main" id="{15E19B53-A295-4879-8243-A8A59473ADF8}"/>
              </a:ext>
            </a:extLst>
          </p:cNvPr>
          <p:cNvSpPr/>
          <p:nvPr/>
        </p:nvSpPr>
        <p:spPr>
          <a:xfrm>
            <a:off x="959358" y="3512869"/>
            <a:ext cx="1094103" cy="1227340"/>
          </a:xfrm>
          <a:prstGeom prst="roundRect">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19" name="Rectangle: Rounded Corners 18">
            <a:extLst>
              <a:ext uri="{FF2B5EF4-FFF2-40B4-BE49-F238E27FC236}">
                <a16:creationId xmlns:a16="http://schemas.microsoft.com/office/drawing/2014/main" id="{4D5CF046-A299-406B-A1E7-151BBC62142E}"/>
              </a:ext>
            </a:extLst>
          </p:cNvPr>
          <p:cNvSpPr/>
          <p:nvPr/>
        </p:nvSpPr>
        <p:spPr>
          <a:xfrm>
            <a:off x="6624750" y="5286712"/>
            <a:ext cx="1094103" cy="518552"/>
          </a:xfrm>
          <a:prstGeom prst="roundRect">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4" name="Audio 3">
            <a:hlinkClick r:id="" action="ppaction://media"/>
            <a:extLst>
              <a:ext uri="{FF2B5EF4-FFF2-40B4-BE49-F238E27FC236}">
                <a16:creationId xmlns:a16="http://schemas.microsoft.com/office/drawing/2014/main" id="{6786E7C7-D03B-FD45-A790-748AB40E40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50787904"/>
      </p:ext>
    </p:extLst>
  </p:cSld>
  <p:clrMapOvr>
    <a:masterClrMapping/>
  </p:clrMapOvr>
  <mc:AlternateContent xmlns:mc="http://schemas.openxmlformats.org/markup-compatibility/2006">
    <mc:Choice xmlns:p14="http://schemas.microsoft.com/office/powerpoint/2010/main" Requires="p14">
      <p:transition spd="med" p14:dur="700" advTm="70756">
        <p:fade/>
      </p:transition>
    </mc:Choice>
    <mc:Fallback>
      <p:transition spd="med" advTm="707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1125860" y="245270"/>
            <a:ext cx="8305800" cy="685800"/>
          </a:xfrm>
        </p:spPr>
        <p:txBody>
          <a:bodyPr/>
          <a:lstStyle/>
          <a:p>
            <a:pPr>
              <a:defRPr/>
            </a:pPr>
            <a:r>
              <a:rPr lang="en-US" dirty="0"/>
              <a:t>Example: Recursive Evaluation of </a:t>
            </a:r>
            <a:r>
              <a:rPr lang="en-US" i="1" dirty="0"/>
              <a:t>n</a:t>
            </a:r>
            <a:r>
              <a:rPr lang="en-US" dirty="0"/>
              <a:t>!</a:t>
            </a:r>
          </a:p>
        </p:txBody>
      </p:sp>
      <p:sp>
        <p:nvSpPr>
          <p:cNvPr id="352259" name="Rectangle 3"/>
          <p:cNvSpPr>
            <a:spLocks noGrp="1" noChangeArrowheads="1"/>
          </p:cNvSpPr>
          <p:nvPr>
            <p:ph type="body" sz="half" idx="1"/>
          </p:nvPr>
        </p:nvSpPr>
        <p:spPr>
          <a:xfrm>
            <a:off x="909836" y="1196752"/>
            <a:ext cx="10099848" cy="5472608"/>
          </a:xfrm>
        </p:spPr>
        <p:txBody>
          <a:bodyPr>
            <a:noAutofit/>
          </a:bodyPr>
          <a:lstStyle/>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Non-recursive definition:</a:t>
            </a:r>
            <a:r>
              <a:rPr lang="en-US" sz="2000" i="1" dirty="0">
                <a:latin typeface="Arial" panose="020B0604020202020204" pitchFamily="34" charset="0"/>
                <a:cs typeface="Arial" panose="020B0604020202020204" pitchFamily="34" charset="0"/>
              </a:rPr>
              <a:t> n </a:t>
            </a:r>
            <a:r>
              <a:rPr lang="en-US" sz="2000" dirty="0">
                <a:latin typeface="Arial" panose="020B0604020202020204" pitchFamily="34" charset="0"/>
                <a:cs typeface="Arial" panose="020B0604020202020204" pitchFamily="34" charset="0"/>
              </a:rPr>
              <a:t>! = 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2 </a:t>
            </a:r>
            <a:r>
              <a:rPr lang="en-US" sz="2000" b="0" dirty="0">
                <a:latin typeface="Arial" panose="020B0604020202020204" pitchFamily="34" charset="0"/>
                <a:cs typeface="Arial" panose="020B0604020202020204" pitchFamily="34" charset="0"/>
                <a:sym typeface="Symbol" pitchFamily="84" charset="2"/>
              </a:rPr>
              <a:t></a:t>
            </a:r>
            <a:r>
              <a:rPr lang="en-US" sz="2000" i="1" dirty="0">
                <a:latin typeface="Arial" panose="020B0604020202020204" pitchFamily="34" charset="0"/>
                <a:cs typeface="Arial" panose="020B0604020202020204" pitchFamily="34" charset="0"/>
              </a:rPr>
              <a:t> …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for </a:t>
            </a:r>
            <a:r>
              <a:rPr lang="en-US" sz="2000" i="1" dirty="0">
                <a:latin typeface="Arial" panose="020B0604020202020204" pitchFamily="34" charset="0"/>
                <a:cs typeface="Arial" panose="020B0604020202020204" pitchFamily="34" charset="0"/>
              </a:rPr>
              <a:t>n ≥ </a:t>
            </a:r>
            <a:r>
              <a:rPr lang="en-US" sz="2000" dirty="0">
                <a:latin typeface="Arial" panose="020B0604020202020204" pitchFamily="34" charset="0"/>
                <a:cs typeface="Arial" panose="020B0604020202020204" pitchFamily="34" charset="0"/>
              </a:rPr>
              <a:t>1  and  0! = 1</a:t>
            </a:r>
            <a:endParaRPr lang="en-US" sz="2000" u="sng" dirty="0">
              <a:latin typeface="Arial" panose="020B0604020202020204" pitchFamily="34" charset="0"/>
              <a:cs typeface="Arial" panose="020B0604020202020204" pitchFamily="34" charset="0"/>
            </a:endParaRP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Recursive definition of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F</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F</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1) </a:t>
            </a:r>
            <a:r>
              <a:rPr lang="en-US" sz="2000" b="0" dirty="0">
                <a:latin typeface="Arial" panose="020B0604020202020204" pitchFamily="34" charset="0"/>
                <a:cs typeface="Arial" panose="020B0604020202020204" pitchFamily="34" charset="0"/>
                <a:sym typeface="Symbol" pitchFamily="84" charset="2"/>
              </a:rPr>
              <a:t></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for </a:t>
            </a:r>
            <a:r>
              <a:rPr lang="en-US" sz="2000" i="1" dirty="0">
                <a:latin typeface="Arial" panose="020B0604020202020204" pitchFamily="34" charset="0"/>
                <a:cs typeface="Arial" panose="020B0604020202020204" pitchFamily="34" charset="0"/>
              </a:rPr>
              <a:t>n ≥ </a:t>
            </a:r>
            <a:r>
              <a:rPr lang="en-US" sz="2000" dirty="0">
                <a:latin typeface="Arial" panose="020B0604020202020204" pitchFamily="34" charset="0"/>
                <a:cs typeface="Arial" panose="020B0604020202020204" pitchFamily="34" charset="0"/>
              </a:rPr>
              <a:t>1  and  F(0) = 1</a:t>
            </a:r>
          </a:p>
          <a:p>
            <a:pPr lvl="1">
              <a:lnSpc>
                <a:spcPct val="80000"/>
              </a:lnSpc>
              <a:buFontTx/>
              <a:buNone/>
              <a:defRPr/>
            </a:pPr>
            <a:endParaRPr lang="en-US" dirty="0">
              <a:latin typeface="Arial" panose="020B0604020202020204" pitchFamily="34" charset="0"/>
              <a:cs typeface="Arial" panose="020B0604020202020204" pitchFamily="34" charset="0"/>
            </a:endParaRP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F(4) </a:t>
            </a:r>
          </a:p>
          <a:p>
            <a:pPr>
              <a:lnSpc>
                <a:spcPct val="80000"/>
              </a:lnSpc>
              <a:buFont typeface="Monotype Sorts" pitchFamily="2" charset="2"/>
              <a:buNone/>
              <a:defRPr/>
            </a:pPr>
            <a:r>
              <a:rPr lang="en-US" sz="2000" dirty="0"/>
              <a:t>   </a:t>
            </a:r>
            <a:r>
              <a:rPr lang="en-US" sz="2000" dirty="0">
                <a:solidFill>
                  <a:srgbClr val="FFC000"/>
                </a:solidFill>
              </a:rPr>
              <a:t>24</a:t>
            </a:r>
            <a:r>
              <a:rPr lang="en-US" sz="2000" dirty="0"/>
              <a:t>          4</a:t>
            </a:r>
            <a:r>
              <a:rPr lang="en-US" sz="2000" dirty="0">
                <a:latin typeface="Arial" panose="020B0604020202020204" pitchFamily="34" charset="0"/>
                <a:cs typeface="Arial" panose="020B0604020202020204" pitchFamily="34" charset="0"/>
                <a:sym typeface="Symbol" pitchFamily="84" charset="2"/>
              </a:rPr>
              <a:t>  F(3)</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sym typeface="Symbol" pitchFamily="84" charset="2"/>
              </a:rPr>
              <a:t> M(4)               </a:t>
            </a:r>
            <a:r>
              <a:rPr lang="en-US" sz="2000" dirty="0">
                <a:solidFill>
                  <a:srgbClr val="FFC000"/>
                </a:solidFill>
                <a:latin typeface="Arial" panose="020B0604020202020204" pitchFamily="34" charset="0"/>
                <a:cs typeface="Arial" panose="020B0604020202020204" pitchFamily="34" charset="0"/>
                <a:sym typeface="Symbol" pitchFamily="84" charset="2"/>
              </a:rPr>
              <a:t>6</a:t>
            </a:r>
            <a:r>
              <a:rPr lang="en-US" sz="2000" dirty="0">
                <a:latin typeface="Arial" panose="020B0604020202020204" pitchFamily="34" charset="0"/>
                <a:cs typeface="Arial" panose="020B0604020202020204" pitchFamily="34" charset="0"/>
                <a:sym typeface="Symbol" pitchFamily="84" charset="2"/>
              </a:rPr>
              <a:t>           3  F(2)</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sym typeface="Symbol" pitchFamily="84" charset="2"/>
              </a:rPr>
              <a:t>= 1+M(3)     M(3)                 </a:t>
            </a:r>
            <a:r>
              <a:rPr lang="en-US" sz="2000" dirty="0">
                <a:solidFill>
                  <a:srgbClr val="FFC000"/>
                </a:solidFill>
                <a:latin typeface="Arial" panose="020B0604020202020204" pitchFamily="34" charset="0"/>
                <a:cs typeface="Arial" panose="020B0604020202020204" pitchFamily="34" charset="0"/>
                <a:sym typeface="Symbol" pitchFamily="84" charset="2"/>
              </a:rPr>
              <a:t>2  </a:t>
            </a:r>
            <a:r>
              <a:rPr lang="en-US" sz="2000" dirty="0">
                <a:latin typeface="Arial" panose="020B0604020202020204" pitchFamily="34" charset="0"/>
                <a:cs typeface="Arial" panose="020B0604020202020204" pitchFamily="34" charset="0"/>
                <a:sym typeface="Symbol" pitchFamily="84" charset="2"/>
              </a:rPr>
              <a:t>         2  F(1)        </a:t>
            </a:r>
            <a:endParaRPr lang="en-US" sz="2000" dirty="0">
              <a:latin typeface="Arial" panose="020B0604020202020204" pitchFamily="34" charset="0"/>
              <a:cs typeface="Arial" panose="020B0604020202020204" pitchFamily="34" charset="0"/>
            </a:endParaRP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4           = 1+M(2)        M(2)                  </a:t>
            </a:r>
            <a:r>
              <a:rPr lang="en-US" sz="2000" dirty="0">
                <a:solidFill>
                  <a:srgbClr val="FFC000"/>
                </a:solidFill>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r>
              <a:rPr lang="en-US" sz="2000" dirty="0">
                <a:latin typeface="Arial" panose="020B0604020202020204" pitchFamily="34" charset="0"/>
                <a:cs typeface="Arial" panose="020B0604020202020204" pitchFamily="34" charset="0"/>
                <a:sym typeface="Symbol" pitchFamily="84" charset="2"/>
              </a:rPr>
              <a:t>  F(0)</a:t>
            </a:r>
            <a:endParaRPr lang="en-US" sz="2000" dirty="0">
              <a:latin typeface="Arial" panose="020B0604020202020204" pitchFamily="34" charset="0"/>
              <a:cs typeface="Arial" panose="020B0604020202020204" pitchFamily="34" charset="0"/>
            </a:endParaRP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 3               = 1+M(1)          M(1)                   </a:t>
            </a:r>
            <a:r>
              <a:rPr lang="en-US" sz="2000" dirty="0">
                <a:solidFill>
                  <a:srgbClr val="FFC000"/>
                </a:solidFill>
                <a:latin typeface="Arial" panose="020B0604020202020204" pitchFamily="34" charset="0"/>
                <a:cs typeface="Arial" panose="020B0604020202020204" pitchFamily="34" charset="0"/>
              </a:rPr>
              <a:t>1</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 2                 = 1+M(0)          M(0)=0                  M(n) = 1 + M(n-1)</a:t>
            </a:r>
          </a:p>
          <a:p>
            <a:pPr>
              <a:lnSpc>
                <a:spcPct val="80000"/>
              </a:lnSpc>
              <a:buFont typeface="Monotype Sorts" pitchFamily="2" charset="2"/>
              <a:buNone/>
              <a:defRPr/>
            </a:pPr>
            <a:r>
              <a:rPr lang="en-US" sz="2000" dirty="0">
                <a:latin typeface="Arial" panose="020B0604020202020204" pitchFamily="34" charset="0"/>
                <a:cs typeface="Arial" panose="020B0604020202020204" pitchFamily="34" charset="0"/>
              </a:rPr>
              <a:t>                                                          = 1                                                 M(0) = 0</a:t>
            </a:r>
          </a:p>
        </p:txBody>
      </p:sp>
      <p:pic>
        <p:nvPicPr>
          <p:cNvPr id="74756" name="Picture 4" descr="2_4a"/>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7678588" y="2371725"/>
            <a:ext cx="4249738" cy="2114550"/>
          </a:xfrm>
          <a:solidFill>
            <a:schemeClr val="tx1"/>
          </a:solidFill>
        </p:spPr>
      </p:pic>
      <p:sp>
        <p:nvSpPr>
          <p:cNvPr id="2" name="Arrow: Curved Down 1">
            <a:extLst>
              <a:ext uri="{FF2B5EF4-FFF2-40B4-BE49-F238E27FC236}">
                <a16:creationId xmlns:a16="http://schemas.microsoft.com/office/drawing/2014/main" id="{D31BD6BB-DBD0-48F5-8507-BABFB6C6B2D2}"/>
              </a:ext>
            </a:extLst>
          </p:cNvPr>
          <p:cNvSpPr/>
          <p:nvPr/>
        </p:nvSpPr>
        <p:spPr>
          <a:xfrm rot="1499001">
            <a:off x="1418141" y="2440026"/>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7" name="Arrow: Curved Down 6">
            <a:extLst>
              <a:ext uri="{FF2B5EF4-FFF2-40B4-BE49-F238E27FC236}">
                <a16:creationId xmlns:a16="http://schemas.microsoft.com/office/drawing/2014/main" id="{B7882175-1EB4-431B-9D87-D62A8333622C}"/>
              </a:ext>
            </a:extLst>
          </p:cNvPr>
          <p:cNvSpPr/>
          <p:nvPr/>
        </p:nvSpPr>
        <p:spPr>
          <a:xfrm rot="1499001">
            <a:off x="2853737" y="2894253"/>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8" name="Arrow: Curved Down 7">
            <a:extLst>
              <a:ext uri="{FF2B5EF4-FFF2-40B4-BE49-F238E27FC236}">
                <a16:creationId xmlns:a16="http://schemas.microsoft.com/office/drawing/2014/main" id="{B51284AF-1B59-4183-A12F-2B3DB4AC3EC9}"/>
              </a:ext>
            </a:extLst>
          </p:cNvPr>
          <p:cNvSpPr/>
          <p:nvPr/>
        </p:nvSpPr>
        <p:spPr>
          <a:xfrm rot="1499001">
            <a:off x="4332184" y="3388789"/>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9" name="Arrow: Curved Down 8">
            <a:extLst>
              <a:ext uri="{FF2B5EF4-FFF2-40B4-BE49-F238E27FC236}">
                <a16:creationId xmlns:a16="http://schemas.microsoft.com/office/drawing/2014/main" id="{4586DFC7-21AE-4EB8-A635-EED895F159A2}"/>
              </a:ext>
            </a:extLst>
          </p:cNvPr>
          <p:cNvSpPr/>
          <p:nvPr/>
        </p:nvSpPr>
        <p:spPr>
          <a:xfrm rot="1499001">
            <a:off x="5782228" y="3830356"/>
            <a:ext cx="927606" cy="225625"/>
          </a:xfrm>
          <a:prstGeom prst="curvedDownArrow">
            <a:avLst/>
          </a:prstGeom>
          <a:ln w="28575">
            <a:solidFill>
              <a:schemeClr val="accent6"/>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3" name="Arrow: Curved Left 2">
            <a:extLst>
              <a:ext uri="{FF2B5EF4-FFF2-40B4-BE49-F238E27FC236}">
                <a16:creationId xmlns:a16="http://schemas.microsoft.com/office/drawing/2014/main" id="{44BED41E-C593-4DB2-9FAA-5E73014A0202}"/>
              </a:ext>
            </a:extLst>
          </p:cNvPr>
          <p:cNvSpPr/>
          <p:nvPr/>
        </p:nvSpPr>
        <p:spPr>
          <a:xfrm>
            <a:off x="7462564" y="4616802"/>
            <a:ext cx="288032" cy="432048"/>
          </a:xfrm>
          <a:prstGeom prst="curvedLeftArrow">
            <a:avLst/>
          </a:prstGeom>
          <a:solidFill>
            <a:srgbClr val="FFC000"/>
          </a:solidFill>
          <a:ln>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4" name="Arrow: Curved Left 13">
            <a:extLst>
              <a:ext uri="{FF2B5EF4-FFF2-40B4-BE49-F238E27FC236}">
                <a16:creationId xmlns:a16="http://schemas.microsoft.com/office/drawing/2014/main" id="{BC806809-F30D-4D13-BD8C-74D21EC973CF}"/>
              </a:ext>
            </a:extLst>
          </p:cNvPr>
          <p:cNvSpPr/>
          <p:nvPr/>
        </p:nvSpPr>
        <p:spPr>
          <a:xfrm rot="5400000">
            <a:off x="1734835" y="2957368"/>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5" name="Arrow: Curved Left 14">
            <a:extLst>
              <a:ext uri="{FF2B5EF4-FFF2-40B4-BE49-F238E27FC236}">
                <a16:creationId xmlns:a16="http://schemas.microsoft.com/office/drawing/2014/main" id="{1318D083-6EAD-4052-A34B-2123119166B1}"/>
              </a:ext>
            </a:extLst>
          </p:cNvPr>
          <p:cNvSpPr/>
          <p:nvPr/>
        </p:nvSpPr>
        <p:spPr>
          <a:xfrm rot="5400000">
            <a:off x="3163219" y="3407017"/>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6" name="Arrow: Curved Left 15">
            <a:extLst>
              <a:ext uri="{FF2B5EF4-FFF2-40B4-BE49-F238E27FC236}">
                <a16:creationId xmlns:a16="http://schemas.microsoft.com/office/drawing/2014/main" id="{50F5DC0B-FD59-462A-B352-AC26DDA4A672}"/>
              </a:ext>
            </a:extLst>
          </p:cNvPr>
          <p:cNvSpPr/>
          <p:nvPr/>
        </p:nvSpPr>
        <p:spPr>
          <a:xfrm rot="5400000">
            <a:off x="4643948" y="3915430"/>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18" name="Arrow: Curved Left 17">
            <a:extLst>
              <a:ext uri="{FF2B5EF4-FFF2-40B4-BE49-F238E27FC236}">
                <a16:creationId xmlns:a16="http://schemas.microsoft.com/office/drawing/2014/main" id="{9576782B-DD3D-476A-A4AB-0D6E02B59D4D}"/>
              </a:ext>
            </a:extLst>
          </p:cNvPr>
          <p:cNvSpPr/>
          <p:nvPr/>
        </p:nvSpPr>
        <p:spPr>
          <a:xfrm rot="5400000">
            <a:off x="6091710" y="4347478"/>
            <a:ext cx="308641" cy="1094103"/>
          </a:xfrm>
          <a:prstGeom prst="curvedLeftArrow">
            <a:avLst/>
          </a:prstGeom>
          <a:solidFill>
            <a:srgbClr val="FFC000"/>
          </a:solidFill>
          <a:ln w="28575">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solidFill>
                <a:schemeClr val="tx1"/>
              </a:solidFill>
            </a:endParaRPr>
          </a:p>
        </p:txBody>
      </p:sp>
      <p:sp>
        <p:nvSpPr>
          <p:cNvPr id="5" name="Rectangle: Rounded Corners 4">
            <a:extLst>
              <a:ext uri="{FF2B5EF4-FFF2-40B4-BE49-F238E27FC236}">
                <a16:creationId xmlns:a16="http://schemas.microsoft.com/office/drawing/2014/main" id="{9C6762EA-06FB-43E4-845F-0CA9EFD70CD7}"/>
              </a:ext>
            </a:extLst>
          </p:cNvPr>
          <p:cNvSpPr/>
          <p:nvPr/>
        </p:nvSpPr>
        <p:spPr>
          <a:xfrm>
            <a:off x="5029497" y="4937964"/>
            <a:ext cx="1094103" cy="1227340"/>
          </a:xfrm>
          <a:prstGeom prst="roundRect">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20" name="Rectangle: Rounded Corners 19">
            <a:extLst>
              <a:ext uri="{FF2B5EF4-FFF2-40B4-BE49-F238E27FC236}">
                <a16:creationId xmlns:a16="http://schemas.microsoft.com/office/drawing/2014/main" id="{8E744448-8659-4F30-899C-9ADE27C523E9}"/>
              </a:ext>
            </a:extLst>
          </p:cNvPr>
          <p:cNvSpPr/>
          <p:nvPr/>
        </p:nvSpPr>
        <p:spPr>
          <a:xfrm>
            <a:off x="3500993" y="4486275"/>
            <a:ext cx="1094103" cy="1227340"/>
          </a:xfrm>
          <a:prstGeom prst="roundRect">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21" name="Rectangle: Rounded Corners 20">
            <a:extLst>
              <a:ext uri="{FF2B5EF4-FFF2-40B4-BE49-F238E27FC236}">
                <a16:creationId xmlns:a16="http://schemas.microsoft.com/office/drawing/2014/main" id="{6273C684-E99D-4CB1-B8F0-5848390790FB}"/>
              </a:ext>
            </a:extLst>
          </p:cNvPr>
          <p:cNvSpPr/>
          <p:nvPr/>
        </p:nvSpPr>
        <p:spPr>
          <a:xfrm>
            <a:off x="2102983" y="3972027"/>
            <a:ext cx="1094103" cy="1227340"/>
          </a:xfrm>
          <a:prstGeom prst="roundRect">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22" name="Rectangle: Rounded Corners 21">
            <a:extLst>
              <a:ext uri="{FF2B5EF4-FFF2-40B4-BE49-F238E27FC236}">
                <a16:creationId xmlns:a16="http://schemas.microsoft.com/office/drawing/2014/main" id="{15E19B53-A295-4879-8243-A8A59473ADF8}"/>
              </a:ext>
            </a:extLst>
          </p:cNvPr>
          <p:cNvSpPr/>
          <p:nvPr/>
        </p:nvSpPr>
        <p:spPr>
          <a:xfrm>
            <a:off x="959358" y="3512869"/>
            <a:ext cx="1094103" cy="1227340"/>
          </a:xfrm>
          <a:prstGeom prst="roundRect">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19" name="Rectangle: Rounded Corners 18">
            <a:extLst>
              <a:ext uri="{FF2B5EF4-FFF2-40B4-BE49-F238E27FC236}">
                <a16:creationId xmlns:a16="http://schemas.microsoft.com/office/drawing/2014/main" id="{4D5CF046-A299-406B-A1E7-151BBC62142E}"/>
              </a:ext>
            </a:extLst>
          </p:cNvPr>
          <p:cNvSpPr/>
          <p:nvPr/>
        </p:nvSpPr>
        <p:spPr>
          <a:xfrm>
            <a:off x="6624750" y="5286712"/>
            <a:ext cx="1094103" cy="518552"/>
          </a:xfrm>
          <a:prstGeom prst="roundRect">
            <a:avLst/>
          </a:prstGeom>
          <a:noFill/>
          <a:ln>
            <a:solidFill>
              <a:srgbClr val="92D05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sp>
        <p:nvSpPr>
          <p:cNvPr id="23" name="Rectangle: Rounded Corners 22">
            <a:extLst>
              <a:ext uri="{FF2B5EF4-FFF2-40B4-BE49-F238E27FC236}">
                <a16:creationId xmlns:a16="http://schemas.microsoft.com/office/drawing/2014/main" id="{6B433FB2-2CC8-4906-97A7-756BAF51546B}"/>
              </a:ext>
            </a:extLst>
          </p:cNvPr>
          <p:cNvSpPr/>
          <p:nvPr/>
        </p:nvSpPr>
        <p:spPr>
          <a:xfrm>
            <a:off x="8566447" y="5027436"/>
            <a:ext cx="3112719" cy="1425900"/>
          </a:xfrm>
          <a:prstGeom prst="roundRect">
            <a:avLst/>
          </a:prstGeom>
          <a:noFill/>
          <a:ln>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CA" dirty="0"/>
          </a:p>
        </p:txBody>
      </p:sp>
      <p:pic>
        <p:nvPicPr>
          <p:cNvPr id="4" name="Audio 3">
            <a:hlinkClick r:id="" action="ppaction://media"/>
            <a:extLst>
              <a:ext uri="{FF2B5EF4-FFF2-40B4-BE49-F238E27FC236}">
                <a16:creationId xmlns:a16="http://schemas.microsoft.com/office/drawing/2014/main" id="{FB841E87-E90E-DA44-84DF-CA9F69D690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653297940"/>
      </p:ext>
    </p:extLst>
  </p:cSld>
  <p:clrMapOvr>
    <a:masterClrMapping/>
  </p:clrMapOvr>
  <mc:AlternateContent xmlns:mc="http://schemas.openxmlformats.org/markup-compatibility/2006">
    <mc:Choice xmlns:p14="http://schemas.microsoft.com/office/powerpoint/2010/main" Requires="p14">
      <p:transition spd="med" p14:dur="700" advTm="67236">
        <p:fade/>
      </p:transition>
    </mc:Choice>
    <mc:Fallback>
      <p:transition spd="med" advTm="672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Recurrence Relations for Algorithm Analysis</a:t>
            </a:r>
          </a:p>
        </p:txBody>
      </p:sp>
      <p:sp>
        <p:nvSpPr>
          <p:cNvPr id="309251" name="Rectangle 3"/>
          <p:cNvSpPr>
            <a:spLocks noGrp="1" noChangeArrowheads="1"/>
          </p:cNvSpPr>
          <p:nvPr>
            <p:ph idx="1"/>
          </p:nvPr>
        </p:nvSpPr>
        <p:spPr>
          <a:xfrm>
            <a:off x="1197868" y="1628800"/>
            <a:ext cx="9995342" cy="4320480"/>
          </a:xfrm>
        </p:spPr>
        <p:txBody>
          <a:bodyPr>
            <a:normAutofit/>
          </a:bodyPr>
          <a:lstStyle/>
          <a:p>
            <a:r>
              <a:rPr lang="en-US" dirty="0">
                <a:latin typeface="Arial" panose="020B0604020202020204" pitchFamily="34" charset="0"/>
                <a:cs typeface="Arial" panose="020B0604020202020204" pitchFamily="34" charset="0"/>
              </a:rPr>
              <a:t>A </a:t>
            </a:r>
            <a:r>
              <a:rPr lang="en-US" i="1" dirty="0">
                <a:latin typeface="Arial" panose="020B0604020202020204" pitchFamily="34" charset="0"/>
                <a:cs typeface="Arial" panose="020B0604020202020204" pitchFamily="34" charset="0"/>
              </a:rPr>
              <a:t>sequence</a:t>
            </a:r>
            <a:r>
              <a:rPr lang="en-US" dirty="0">
                <a:latin typeface="Arial" panose="020B0604020202020204" pitchFamily="34" charset="0"/>
                <a:cs typeface="Arial" panose="020B0604020202020204" pitchFamily="34" charset="0"/>
              </a:rPr>
              <a:t> is of the form</a:t>
            </a:r>
          </a:p>
          <a:p>
            <a:pPr marL="0" indent="0">
              <a:buNone/>
            </a:pPr>
            <a:r>
              <a:rPr lang="en-CA" dirty="0">
                <a:latin typeface="Arial" panose="020B0604020202020204" pitchFamily="34" charset="0"/>
                <a:cs typeface="Arial" panose="020B0604020202020204" pitchFamily="34" charset="0"/>
              </a:rPr>
              <a:t>                                    x(1), x(2), x(3), ...                                           (1)</a:t>
            </a:r>
          </a:p>
          <a:p>
            <a:r>
              <a:rPr lang="en-US" dirty="0">
                <a:latin typeface="Arial" panose="020B0604020202020204" pitchFamily="34" charset="0"/>
                <a:cs typeface="Arial" panose="020B0604020202020204" pitchFamily="34" charset="0"/>
              </a:rPr>
              <a:t>A </a:t>
            </a:r>
            <a:r>
              <a:rPr lang="en-US" i="1" dirty="0">
                <a:latin typeface="Arial" panose="020B0604020202020204" pitchFamily="34" charset="0"/>
                <a:cs typeface="Arial" panose="020B0604020202020204" pitchFamily="34" charset="0"/>
              </a:rPr>
              <a:t>generic term </a:t>
            </a:r>
            <a:r>
              <a:rPr lang="en-US" dirty="0">
                <a:latin typeface="Arial" panose="020B0604020202020204" pitchFamily="34" charset="0"/>
                <a:cs typeface="Arial" panose="020B0604020202020204" pitchFamily="34" charset="0"/>
              </a:rPr>
              <a:t>of a sequence can be expressed as </a:t>
            </a:r>
          </a:p>
          <a:p>
            <a:pPr marL="0" indent="0">
              <a:buNone/>
            </a:pPr>
            <a:r>
              <a:rPr lang="en-US" dirty="0">
                <a:latin typeface="Arial" panose="020B0604020202020204" pitchFamily="34" charset="0"/>
                <a:cs typeface="Arial" panose="020B0604020202020204" pitchFamily="34" charset="0"/>
              </a:rPr>
              <a:t>                                      </a:t>
            </a:r>
            <a:r>
              <a:rPr lang="en-CA" dirty="0">
                <a:latin typeface="Arial" panose="020B0604020202020204" pitchFamily="34" charset="0"/>
                <a:cs typeface="Arial" panose="020B0604020202020204" pitchFamily="34" charset="0"/>
              </a:rPr>
              <a:t>x(n).                                                              (2)</a:t>
            </a:r>
          </a:p>
          <a:p>
            <a:r>
              <a:rPr lang="en-US" dirty="0">
                <a:latin typeface="Arial" panose="020B0604020202020204" pitchFamily="34" charset="0"/>
                <a:cs typeface="Arial" panose="020B0604020202020204" pitchFamily="34" charset="0"/>
              </a:rPr>
              <a:t>In analysis of an algorithm, x(</a:t>
            </a:r>
            <a:r>
              <a:rPr lang="en-US" i="1"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 1) can be used to represent the number of times the algorithm’s basic operation is executed when the input size is </a:t>
            </a:r>
            <a:r>
              <a:rPr lang="en-US" i="1"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a:t>
            </a:r>
          </a:p>
          <a:p>
            <a:pPr marL="0" indent="0">
              <a:buNone/>
            </a:pPr>
            <a:endParaRPr lang="en-US" sz="2000" dirty="0">
              <a:latin typeface="Arial" panose="020B0604020202020204" pitchFamily="34" charset="0"/>
              <a:cs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0FC15F3A-74AD-8A44-9762-7A2537F82B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873442733"/>
      </p:ext>
    </p:extLst>
  </p:cSld>
  <p:clrMapOvr>
    <a:masterClrMapping/>
  </p:clrMapOvr>
  <mc:AlternateContent xmlns:mc="http://schemas.openxmlformats.org/markup-compatibility/2006">
    <mc:Choice xmlns:p14="http://schemas.microsoft.com/office/powerpoint/2010/main" Requires="p14">
      <p:transition spd="med" p14:dur="700" advTm="45823">
        <p:fade/>
      </p:transition>
    </mc:Choice>
    <mc:Fallback>
      <p:transition spd="med" advTm="458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Recurrence Relations for Algorithm Analysis</a:t>
            </a:r>
          </a:p>
        </p:txBody>
      </p:sp>
      <p:sp>
        <p:nvSpPr>
          <p:cNvPr id="309251" name="Rectangle 3"/>
          <p:cNvSpPr>
            <a:spLocks noGrp="1" noChangeArrowheads="1"/>
          </p:cNvSpPr>
          <p:nvPr>
            <p:ph idx="1"/>
          </p:nvPr>
        </p:nvSpPr>
        <p:spPr>
          <a:xfrm>
            <a:off x="1125860" y="1916832"/>
            <a:ext cx="9995342" cy="3528392"/>
          </a:xfrm>
        </p:spPr>
        <p:txBody>
          <a:bodyPr>
            <a:normAutofit/>
          </a:bodyPr>
          <a:lstStyle/>
          <a:p>
            <a:r>
              <a:rPr lang="en-US" dirty="0">
                <a:latin typeface="Arial" panose="020B0604020202020204" pitchFamily="34" charset="0"/>
                <a:cs typeface="Arial" panose="020B0604020202020204" pitchFamily="34" charset="0"/>
              </a:rPr>
              <a:t>A </a:t>
            </a:r>
            <a:r>
              <a:rPr lang="en-US" i="1" dirty="0">
                <a:latin typeface="Arial" panose="020B0604020202020204" pitchFamily="34" charset="0"/>
                <a:cs typeface="Arial" panose="020B0604020202020204" pitchFamily="34" charset="0"/>
              </a:rPr>
              <a:t>recurrence</a:t>
            </a:r>
            <a:r>
              <a:rPr lang="en-US" dirty="0">
                <a:latin typeface="Arial" panose="020B0604020202020204" pitchFamily="34" charset="0"/>
                <a:cs typeface="Arial" panose="020B0604020202020204" pitchFamily="34" charset="0"/>
              </a:rPr>
              <a:t> (or recurrence relation or recurrence equation) is an equation which relates the generic term of a sequence with one or more other terms of the same sequence, for example,</a:t>
            </a:r>
          </a:p>
          <a:p>
            <a:pPr marL="0" indent="0">
              <a:buNone/>
            </a:pPr>
            <a:r>
              <a:rPr lang="pt-BR" dirty="0">
                <a:latin typeface="Arial" panose="020B0604020202020204" pitchFamily="34" charset="0"/>
                <a:cs typeface="Arial" panose="020B0604020202020204" pitchFamily="34" charset="0"/>
              </a:rPr>
              <a:t>                          x(n) = x(n − 1) + 1, for n &gt; 0                                        (3)</a:t>
            </a:r>
          </a:p>
          <a:p>
            <a:pPr marL="0" indent="0">
              <a:buNone/>
            </a:pPr>
            <a:r>
              <a:rPr lang="en-CA" dirty="0">
                <a:latin typeface="Arial" panose="020B0604020202020204" pitchFamily="34" charset="0"/>
                <a:cs typeface="Arial" panose="020B0604020202020204" pitchFamily="34" charset="0"/>
              </a:rPr>
              <a:t>                                        x(0) = 0                                                          (4)</a:t>
            </a:r>
          </a:p>
          <a:p>
            <a:pPr marL="0" indent="0">
              <a:buNone/>
            </a:pPr>
            <a:r>
              <a:rPr lang="en-US" dirty="0">
                <a:latin typeface="Arial" panose="020B0604020202020204" pitchFamily="34" charset="0"/>
                <a:cs typeface="Arial" panose="020B0604020202020204" pitchFamily="34" charset="0"/>
              </a:rPr>
              <a:t>   where (3) is a recurrence and (4) is its initial condition.</a:t>
            </a:r>
          </a:p>
        </p:txBody>
      </p:sp>
      <p:pic>
        <p:nvPicPr>
          <p:cNvPr id="2" name="Audio 1">
            <a:hlinkClick r:id="" action="ppaction://media"/>
            <a:extLst>
              <a:ext uri="{FF2B5EF4-FFF2-40B4-BE49-F238E27FC236}">
                <a16:creationId xmlns:a16="http://schemas.microsoft.com/office/drawing/2014/main" id="{4EA20E44-D82C-6141-A880-2A9944D045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4048321582"/>
      </p:ext>
    </p:extLst>
  </p:cSld>
  <p:clrMapOvr>
    <a:masterClrMapping/>
  </p:clrMapOvr>
  <mc:AlternateContent xmlns:mc="http://schemas.openxmlformats.org/markup-compatibility/2006">
    <mc:Choice xmlns:p14="http://schemas.microsoft.com/office/powerpoint/2010/main" Requires="p14">
      <p:transition spd="med" p14:dur="700" advTm="57634">
        <p:fade/>
      </p:transition>
    </mc:Choice>
    <mc:Fallback>
      <p:transition spd="med" advTm="576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Set Up a Recurrence Relation</a:t>
            </a:r>
          </a:p>
        </p:txBody>
      </p:sp>
      <p:sp>
        <p:nvSpPr>
          <p:cNvPr id="309251" name="Rectangle 3"/>
          <p:cNvSpPr>
            <a:spLocks noGrp="1" noChangeArrowheads="1"/>
          </p:cNvSpPr>
          <p:nvPr>
            <p:ph idx="1"/>
          </p:nvPr>
        </p:nvSpPr>
        <p:spPr>
          <a:xfrm>
            <a:off x="621804" y="1124744"/>
            <a:ext cx="10945216" cy="5400600"/>
          </a:xfrm>
        </p:spPr>
        <p:txBody>
          <a:bodyPr>
            <a:normAutofit fontScale="92500"/>
          </a:bodyPr>
          <a:lstStyle/>
          <a:p>
            <a:pPr marL="0" indent="0">
              <a:lnSpc>
                <a:spcPct val="110000"/>
              </a:lnSpc>
              <a:buNone/>
            </a:pPr>
            <a:r>
              <a:rPr lang="en-US" dirty="0">
                <a:latin typeface="Arial" panose="020B0604020202020204" pitchFamily="34" charset="0"/>
                <a:cs typeface="Arial" panose="020B0604020202020204" pitchFamily="34" charset="0"/>
              </a:rPr>
              <a:t>To set up a recurrence for C(n), the number of times the basic </a:t>
            </a:r>
            <a:r>
              <a:rPr lang="en-CA" dirty="0">
                <a:latin typeface="Arial" panose="020B0604020202020204" pitchFamily="34" charset="0"/>
                <a:cs typeface="Arial" panose="020B0604020202020204" pitchFamily="34" charset="0"/>
              </a:rPr>
              <a:t>operation is executed,</a:t>
            </a:r>
          </a:p>
          <a:p>
            <a:pPr>
              <a:lnSpc>
                <a:spcPct val="110000"/>
              </a:lnSpc>
            </a:pPr>
            <a:r>
              <a:rPr lang="en-US" dirty="0">
                <a:latin typeface="Arial" panose="020B0604020202020204" pitchFamily="34" charset="0"/>
                <a:cs typeface="Arial" panose="020B0604020202020204" pitchFamily="34" charset="0"/>
              </a:rPr>
              <a:t>we can first set up the recurrence for the </a:t>
            </a:r>
            <a:r>
              <a:rPr lang="en-US" i="1" dirty="0">
                <a:latin typeface="Arial" panose="020B0604020202020204" pitchFamily="34" charset="0"/>
                <a:cs typeface="Arial" panose="020B0604020202020204" pitchFamily="34" charset="0"/>
              </a:rPr>
              <a:t>algorithm</a:t>
            </a:r>
            <a:r>
              <a:rPr lang="en-US" dirty="0">
                <a:latin typeface="Arial" panose="020B0604020202020204" pitchFamily="34" charset="0"/>
                <a:cs typeface="Arial" panose="020B0604020202020204" pitchFamily="34" charset="0"/>
              </a:rPr>
              <a:t>, based on the problem definition or description, for example,</a:t>
            </a:r>
          </a:p>
          <a:p>
            <a:pPr marL="0" indent="0">
              <a:lnSpc>
                <a:spcPct val="110000"/>
              </a:lnSpc>
              <a:buNone/>
            </a:pPr>
            <a:r>
              <a:rPr lang="pt-BR" dirty="0">
                <a:latin typeface="Arial" panose="020B0604020202020204" pitchFamily="34" charset="0"/>
                <a:cs typeface="Arial" panose="020B0604020202020204" pitchFamily="34" charset="0"/>
              </a:rPr>
              <a:t>                        F(n) = n ∗ F(n − 1), for n &gt; 0                                                             (5)</a:t>
            </a:r>
          </a:p>
          <a:p>
            <a:pPr marL="0" indent="0">
              <a:lnSpc>
                <a:spcPct val="110000"/>
              </a:lnSpc>
              <a:buNone/>
            </a:pPr>
            <a:r>
              <a:rPr lang="da-DK" dirty="0">
                <a:latin typeface="Arial" panose="020B0604020202020204" pitchFamily="34" charset="0"/>
                <a:cs typeface="Arial" panose="020B0604020202020204" pitchFamily="34" charset="0"/>
              </a:rPr>
              <a:t>                        F(0) = 1, for n = 0.                                                                             (6)</a:t>
            </a:r>
          </a:p>
          <a:p>
            <a:pPr>
              <a:lnSpc>
                <a:spcPct val="110000"/>
              </a:lnSpc>
            </a:pPr>
            <a:r>
              <a:rPr lang="en-US" dirty="0">
                <a:latin typeface="Arial" panose="020B0604020202020204" pitchFamily="34" charset="0"/>
                <a:cs typeface="Arial" panose="020B0604020202020204" pitchFamily="34" charset="0"/>
              </a:rPr>
              <a:t>then we can have the recurrence of C(n) which counts the number of times the basic operation is executed in the above recurrence (5). For example, when the basic operation is multiplication</a:t>
            </a:r>
          </a:p>
          <a:p>
            <a:pPr marL="0" indent="0">
              <a:lnSpc>
                <a:spcPct val="110000"/>
              </a:lnSpc>
              <a:buNone/>
            </a:pPr>
            <a:r>
              <a:rPr lang="pt-BR" dirty="0">
                <a:latin typeface="Arial" panose="020B0604020202020204" pitchFamily="34" charset="0"/>
                <a:cs typeface="Arial" panose="020B0604020202020204" pitchFamily="34" charset="0"/>
              </a:rPr>
              <a:t>                       M(n) = 1 + M(n − 1), for n &gt; 0.                                                           (7)</a:t>
            </a:r>
          </a:p>
          <a:p>
            <a:pPr marL="0" indent="0">
              <a:lnSpc>
                <a:spcPct val="110000"/>
              </a:lnSpc>
              <a:buNone/>
            </a:pPr>
            <a:r>
              <a:rPr lang="en-CA" dirty="0">
                <a:latin typeface="Arial" panose="020B0604020202020204" pitchFamily="34" charset="0"/>
                <a:cs typeface="Arial" panose="020B0604020202020204" pitchFamily="34" charset="0"/>
              </a:rPr>
              <a:t>                       M(0) = 0, for n = 0.                                                                             (8)</a:t>
            </a:r>
          </a:p>
        </p:txBody>
      </p:sp>
      <p:cxnSp>
        <p:nvCxnSpPr>
          <p:cNvPr id="3" name="Straight Arrow Connector 2">
            <a:extLst>
              <a:ext uri="{FF2B5EF4-FFF2-40B4-BE49-F238E27FC236}">
                <a16:creationId xmlns:a16="http://schemas.microsoft.com/office/drawing/2014/main" id="{65D358F5-C620-4008-BB6B-7B2483CBD0DB}"/>
              </a:ext>
            </a:extLst>
          </p:cNvPr>
          <p:cNvCxnSpPr>
            <a:cxnSpLocks/>
          </p:cNvCxnSpPr>
          <p:nvPr/>
        </p:nvCxnSpPr>
        <p:spPr>
          <a:xfrm flipH="1">
            <a:off x="3502124" y="3068960"/>
            <a:ext cx="216024" cy="2160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ABA1306-4D65-4565-A27B-400AE1FCEFD8}"/>
              </a:ext>
            </a:extLst>
          </p:cNvPr>
          <p:cNvCxnSpPr>
            <a:cxnSpLocks/>
          </p:cNvCxnSpPr>
          <p:nvPr/>
        </p:nvCxnSpPr>
        <p:spPr>
          <a:xfrm>
            <a:off x="4366220" y="3068960"/>
            <a:ext cx="0" cy="2160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12E5E677-B421-7B4E-AF05-899C605CAF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1620048025"/>
      </p:ext>
    </p:extLst>
  </p:cSld>
  <p:clrMapOvr>
    <a:masterClrMapping/>
  </p:clrMapOvr>
  <mc:AlternateContent xmlns:mc="http://schemas.openxmlformats.org/markup-compatibility/2006">
    <mc:Choice xmlns:p14="http://schemas.microsoft.com/office/powerpoint/2010/main" Requires="p14">
      <p:transition spd="med" p14:dur="700" advTm="93434">
        <p:fade/>
      </p:transition>
    </mc:Choice>
    <mc:Fallback>
      <p:transition spd="med" advTm="934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125860" y="260648"/>
            <a:ext cx="10729192" cy="792088"/>
          </a:xfrm>
        </p:spPr>
        <p:txBody>
          <a:bodyPr>
            <a:noAutofit/>
          </a:bodyPr>
          <a:lstStyle/>
          <a:p>
            <a:pPr>
              <a:defRPr/>
            </a:pPr>
            <a:r>
              <a:rPr lang="en-US" dirty="0"/>
              <a:t>Solving a Recurrence Relation</a:t>
            </a:r>
          </a:p>
        </p:txBody>
      </p:sp>
      <p:sp>
        <p:nvSpPr>
          <p:cNvPr id="309251" name="Rectangle 3"/>
          <p:cNvSpPr>
            <a:spLocks noGrp="1" noChangeArrowheads="1"/>
          </p:cNvSpPr>
          <p:nvPr>
            <p:ph idx="1"/>
          </p:nvPr>
        </p:nvSpPr>
        <p:spPr>
          <a:xfrm>
            <a:off x="621804" y="1124744"/>
            <a:ext cx="10945216" cy="4824536"/>
          </a:xfrm>
        </p:spPr>
        <p:txBody>
          <a:bodyPr>
            <a:normAutofit/>
          </a:bodyPr>
          <a:lstStyle/>
          <a:p>
            <a:pPr>
              <a:lnSpc>
                <a:spcPct val="100000"/>
              </a:lnSpc>
            </a:pPr>
            <a:r>
              <a:rPr lang="en-US" dirty="0">
                <a:latin typeface="Arial" panose="020B0604020202020204" pitchFamily="34" charset="0"/>
                <a:cs typeface="Arial" panose="020B0604020202020204" pitchFamily="34" charset="0"/>
              </a:rPr>
              <a:t>Solving a recurrence equation subject to an initial condition is to find an explicit formula for the generic term of the sequence that satisfies both the recurrence and the initial condition, or to prove such a sequence does not exist.</a:t>
            </a:r>
          </a:p>
          <a:p>
            <a:pPr>
              <a:lnSpc>
                <a:spcPct val="100000"/>
              </a:lnSpc>
            </a:pPr>
            <a:r>
              <a:rPr lang="en-US" dirty="0">
                <a:latin typeface="Arial" panose="020B0604020202020204" pitchFamily="34" charset="0"/>
                <a:cs typeface="Arial" panose="020B0604020202020204" pitchFamily="34" charset="0"/>
              </a:rPr>
              <a:t>In a solution, the left-hand side is the generic term of the sequence, and the right-hand side does not include any term of the sequence. </a:t>
            </a:r>
            <a:r>
              <a:rPr lang="pt-BR" dirty="0">
                <a:latin typeface="Arial" panose="020B0604020202020204" pitchFamily="34" charset="0"/>
                <a:cs typeface="Arial" panose="020B0604020202020204" pitchFamily="34" charset="0"/>
              </a:rPr>
              <a:t>Solutions are like x(n) = n, or x(n) = [n(n + 1)]/2.</a:t>
            </a:r>
          </a:p>
          <a:p>
            <a:pPr>
              <a:lnSpc>
                <a:spcPct val="100000"/>
              </a:lnSpc>
            </a:pPr>
            <a:r>
              <a:rPr lang="en-US" dirty="0">
                <a:latin typeface="Arial" panose="020B0604020202020204" pitchFamily="34" charset="0"/>
                <a:cs typeface="Arial" panose="020B0604020202020204" pitchFamily="34" charset="0"/>
              </a:rPr>
              <a:t>Solving a recurrence is to eliminate any sequence term on the right-hand side.</a:t>
            </a:r>
          </a:p>
          <a:p>
            <a:pPr>
              <a:lnSpc>
                <a:spcPct val="100000"/>
              </a:lnSpc>
            </a:pPr>
            <a:r>
              <a:rPr lang="en-US" i="1" dirty="0">
                <a:latin typeface="Arial" panose="020B0604020202020204" pitchFamily="34" charset="0"/>
                <a:cs typeface="Arial" panose="020B0604020202020204" pitchFamily="34" charset="0"/>
              </a:rPr>
              <a:t>Backward substitution </a:t>
            </a:r>
            <a:r>
              <a:rPr lang="en-US" dirty="0">
                <a:latin typeface="Arial" panose="020B0604020202020204" pitchFamily="34" charset="0"/>
                <a:cs typeface="Arial" panose="020B0604020202020204" pitchFamily="34" charset="0"/>
              </a:rPr>
              <a:t>is an effective method for solving recurrence</a:t>
            </a:r>
            <a:r>
              <a:rPr lang="en-CA" dirty="0">
                <a:latin typeface="Arial" panose="020B0604020202020204" pitchFamily="34" charset="0"/>
                <a:cs typeface="Arial" panose="020B0604020202020204" pitchFamily="34" charset="0"/>
              </a:rPr>
              <a:t>s.</a:t>
            </a:r>
          </a:p>
        </p:txBody>
      </p:sp>
      <p:pic>
        <p:nvPicPr>
          <p:cNvPr id="2" name="Audio 1">
            <a:hlinkClick r:id="" action="ppaction://media"/>
            <a:extLst>
              <a:ext uri="{FF2B5EF4-FFF2-40B4-BE49-F238E27FC236}">
                <a16:creationId xmlns:a16="http://schemas.microsoft.com/office/drawing/2014/main" id="{43974E91-2375-1746-95A6-D08D391893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899988113"/>
      </p:ext>
    </p:extLst>
  </p:cSld>
  <p:clrMapOvr>
    <a:masterClrMapping/>
  </p:clrMapOvr>
  <mc:AlternateContent xmlns:mc="http://schemas.openxmlformats.org/markup-compatibility/2006">
    <mc:Choice xmlns:p14="http://schemas.microsoft.com/office/powerpoint/2010/main" Requires="p14">
      <p:transition spd="med" p14:dur="700" advTm="53119">
        <p:fade/>
      </p:transition>
    </mc:Choice>
    <mc:Fallback>
      <p:transition spd="med" advTm="531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ue atom design templat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lue atom design slides.potx" id="{20958743-FA80-43E5-9586-B48EF2BE42B5}" vid="{6B9132C0-2E4C-4DF6-B21A-C2322474BD21}"/>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F78577-2839-4BFF-9EC7-673BD8FEB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49C11C-71DC-49B6-ACD8-27E3AE088D14}">
  <ds:schemaRefs>
    <ds:schemaRef ds:uri="40262f94-9f35-4ac3-9a90-690165a166b7"/>
    <ds:schemaRef ds:uri="http://www.w3.org/XML/1998/namespace"/>
    <ds:schemaRef ds:uri="http://schemas.microsoft.com/office/2006/documentManagement/type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a4f35948-e619-41b3-aa29-22878b09cfd2"/>
    <ds:schemaRef ds:uri="http://purl.org/dc/terms/"/>
  </ds:schemaRefs>
</ds:datastoreItem>
</file>

<file path=customXml/itemProps3.xml><?xml version="1.0" encoding="utf-8"?>
<ds:datastoreItem xmlns:ds="http://schemas.openxmlformats.org/officeDocument/2006/customXml" ds:itemID="{0875BD71-4A33-4FB7-88CA-777C4D9E6E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atom design slides</Template>
  <TotalTime>10930</TotalTime>
  <Words>4596</Words>
  <Application>Microsoft Macintosh PowerPoint</Application>
  <PresentationFormat>Custom</PresentationFormat>
  <Paragraphs>427</Paragraphs>
  <Slides>37</Slides>
  <Notes>37</Notes>
  <HiddenSlides>0</HiddenSlides>
  <MMClips>36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Cambria Math</vt:lpstr>
      <vt:lpstr>Century Gothic</vt:lpstr>
      <vt:lpstr>Monotype Sorts</vt:lpstr>
      <vt:lpstr>Times New Roman</vt:lpstr>
      <vt:lpstr>Blue atom design template</vt:lpstr>
      <vt:lpstr>Plan for Analysis of Recursive Algorithms</vt:lpstr>
      <vt:lpstr>Example: Recursive Evaluation of n!</vt:lpstr>
      <vt:lpstr>Example: Recursive Evaluation of n!</vt:lpstr>
      <vt:lpstr>Example: Recursive Evaluation of n!</vt:lpstr>
      <vt:lpstr>Example: Recursive Evaluation of n!</vt:lpstr>
      <vt:lpstr>Recurrence Relations for Algorithm Analysis</vt:lpstr>
      <vt:lpstr>Recurrence Relations for Algorithm Analysis</vt:lpstr>
      <vt:lpstr>Set Up a Recurrence Relation</vt:lpstr>
      <vt:lpstr>Solving a Recurrence Relation</vt:lpstr>
      <vt:lpstr>Methods of Backward Substitution</vt:lpstr>
      <vt:lpstr>Methods of Backward Substitution</vt:lpstr>
      <vt:lpstr>Methods of Backward Substitution</vt:lpstr>
      <vt:lpstr>Methods of Backward Substitution</vt:lpstr>
      <vt:lpstr>Methods of Backward Substitution</vt:lpstr>
      <vt:lpstr>Methods of Backward Substitution</vt:lpstr>
      <vt:lpstr>Methods of Backward Substitution</vt:lpstr>
      <vt:lpstr>Methods of Backward Substitution</vt:lpstr>
      <vt:lpstr>Example: The Tower of Hanoi Puzzle</vt:lpstr>
      <vt:lpstr>Example: The Tower of Hanoi Puzzle</vt:lpstr>
      <vt:lpstr>Solving Recurrence for Number of Moves</vt:lpstr>
      <vt:lpstr>Example: Number of Binary Digits </vt:lpstr>
      <vt:lpstr>Example: Number of Binary Digits </vt:lpstr>
      <vt:lpstr>Methods of Backward Substitution</vt:lpstr>
      <vt:lpstr>Methods of Backward Substitution</vt:lpstr>
      <vt:lpstr>Methods of Backward Substitution</vt:lpstr>
      <vt:lpstr>Methods of Backward Substitution</vt:lpstr>
      <vt:lpstr>Methods of Backward Substitution</vt:lpstr>
      <vt:lpstr>Methods of Backward Substitution</vt:lpstr>
      <vt:lpstr>Example: Number of Binary Digits </vt:lpstr>
      <vt:lpstr>Methods of Backward Substitution</vt:lpstr>
      <vt:lpstr>Methods of Backward Substitution</vt:lpstr>
      <vt:lpstr>The Smoothness Rule</vt:lpstr>
      <vt:lpstr>The Smoothness Rule</vt:lpstr>
      <vt:lpstr>The Smoothness Rule</vt:lpstr>
      <vt:lpstr>The Smoothness Rule</vt:lpstr>
      <vt:lpstr>Empirical analysis of time efficiency</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F. Wang</dc:creator>
  <cp:lastModifiedBy>F. Wang</cp:lastModifiedBy>
  <cp:revision>513</cp:revision>
  <dcterms:created xsi:type="dcterms:W3CDTF">2020-06-14T16:45:24Z</dcterms:created>
  <dcterms:modified xsi:type="dcterms:W3CDTF">2021-01-20T18:59:42Z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74069000</vt:r8>
  </property>
  <property fmtid="{D5CDD505-2E9C-101B-9397-08002B2CF9AE}" pid="3" name="HiddenCategoryTags">
    <vt:lpwstr/>
  </property>
  <property fmtid="{D5CDD505-2E9C-101B-9397-08002B2CF9AE}" pid="4" name="InternalTags">
    <vt:lpwstr/>
  </property>
  <property fmtid="{D5CDD505-2E9C-101B-9397-08002B2CF9AE}" pid="5" name="CategoryTags">
    <vt:lpwstr/>
  </property>
  <property fmtid="{D5CDD505-2E9C-101B-9397-08002B2CF9AE}" pid="6" name="Applications">
    <vt:lpwstr/>
  </property>
  <property fmtid="{D5CDD505-2E9C-101B-9397-08002B2CF9AE}" pid="7" name="CampaignTags">
    <vt:lpwstr/>
  </property>
  <property fmtid="{D5CDD505-2E9C-101B-9397-08002B2CF9AE}" pid="8" name="ScenarioTags">
    <vt:lpwstr/>
  </property>
  <property fmtid="{D5CDD505-2E9C-101B-9397-08002B2CF9AE}" pid="9" name="ContentTypeId">
    <vt:lpwstr>0x010100AA3F7D94069FF64A86F7DFF56D60E3BE</vt:lpwstr>
  </property>
  <property fmtid="{D5CDD505-2E9C-101B-9397-08002B2CF9AE}" pid="10" name="FeatureTags">
    <vt:lpwstr/>
  </property>
  <property fmtid="{D5CDD505-2E9C-101B-9397-08002B2CF9AE}" pid="11" name="LocalizationTags">
    <vt:lpwstr/>
  </property>
</Properties>
</file>